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7"/>
  </p:notesMasterIdLst>
  <p:handoutMasterIdLst>
    <p:handoutMasterId r:id="rId38"/>
  </p:handoutMasterIdLst>
  <p:sldIdLst>
    <p:sldId id="256" r:id="rId2"/>
    <p:sldId id="260" r:id="rId3"/>
    <p:sldId id="273" r:id="rId4"/>
    <p:sldId id="261" r:id="rId5"/>
    <p:sldId id="274" r:id="rId6"/>
    <p:sldId id="265" r:id="rId7"/>
    <p:sldId id="268" r:id="rId8"/>
    <p:sldId id="269" r:id="rId9"/>
    <p:sldId id="267" r:id="rId10"/>
    <p:sldId id="262" r:id="rId11"/>
    <p:sldId id="266" r:id="rId12"/>
    <p:sldId id="270" r:id="rId13"/>
    <p:sldId id="263" r:id="rId14"/>
    <p:sldId id="282" r:id="rId15"/>
    <p:sldId id="283" r:id="rId16"/>
    <p:sldId id="284" r:id="rId17"/>
    <p:sldId id="285" r:id="rId18"/>
    <p:sldId id="286" r:id="rId19"/>
    <p:sldId id="275" r:id="rId20"/>
    <p:sldId id="287" r:id="rId21"/>
    <p:sldId id="288" r:id="rId22"/>
    <p:sldId id="289" r:id="rId23"/>
    <p:sldId id="264" r:id="rId24"/>
    <p:sldId id="279" r:id="rId25"/>
    <p:sldId id="290" r:id="rId26"/>
    <p:sldId id="258" r:id="rId27"/>
    <p:sldId id="272" r:id="rId28"/>
    <p:sldId id="259" r:id="rId29"/>
    <p:sldId id="271" r:id="rId30"/>
    <p:sldId id="276" r:id="rId31"/>
    <p:sldId id="277" r:id="rId32"/>
    <p:sldId id="278" r:id="rId33"/>
    <p:sldId id="280" r:id="rId34"/>
    <p:sldId id="281" r:id="rId35"/>
    <p:sldId id="291" r:id="rId3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90BE0-16C2-45A8-93FD-C5BF04CBA78E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551"/>
            <a:ext cx="2971800" cy="46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30551"/>
            <a:ext cx="2971800" cy="46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89B27-F4D1-4599-8554-825FFDBC7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0F1667-DA63-4F1A-9EEA-BEAAD6F45F7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DB8FC-B265-430A-A2A4-F8363D3307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Cognitive-Spatial,</a:t>
            </a:r>
            <a:r>
              <a:rPr lang="en-US" baseline="0" dirty="0" smtClean="0"/>
              <a:t> Cognitive-Verbal; Visual-Spatial, Visual-Verbal; Auditory-Spatial, Auditory-Verbal</a:t>
            </a:r>
          </a:p>
          <a:p>
            <a:r>
              <a:rPr lang="en-US" baseline="0" dirty="0" smtClean="0"/>
              <a:t>Cognitive and Perceptual resources are grouped together, but they did not share the Auditory-Visual modality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DB8FC-B265-430A-A2A4-F8363D33078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Penalizes</a:t>
            </a:r>
            <a:r>
              <a:rPr lang="en-US" baseline="0" dirty="0" smtClean="0"/>
              <a:t> refers to an increase in the overall total interference value</a:t>
            </a:r>
          </a:p>
          <a:p>
            <a:r>
              <a:rPr lang="en-US" baseline="0" dirty="0" smtClean="0"/>
              <a:t>The greater the conflict between two resource pairs, the greater the increase in total interference value</a:t>
            </a:r>
          </a:p>
          <a:p>
            <a:r>
              <a:rPr lang="en-US" baseline="0" dirty="0" smtClean="0"/>
              <a:t>A 0 value on one resource pair indicates that there is no conflict between </a:t>
            </a:r>
            <a:r>
              <a:rPr lang="en-US" baseline="0" smtClean="0"/>
              <a:t>the pair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DB8FC-B265-430A-A2A4-F8363D33078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90D739D-DB97-42EC-B8AD-174DC349B53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F23A47-8467-4F18-ACD3-9A1F8D70DC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600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Andrew Beck</a:t>
            </a:r>
          </a:p>
          <a:p>
            <a:r>
              <a:rPr lang="en-US" dirty="0" smtClean="0"/>
              <a:t>PSYC 792</a:t>
            </a:r>
          </a:p>
          <a:p>
            <a:r>
              <a:rPr lang="en-US" dirty="0" smtClean="0"/>
              <a:t>March 1, 2012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Multiple Resource Theory as a Computational Model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8462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Scalars and Vectors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977507300"/>
              </p:ext>
            </p:extLst>
          </p:nvPr>
        </p:nvGraphicFramePr>
        <p:xfrm>
          <a:off x="609600" y="1758950"/>
          <a:ext cx="7771648" cy="258445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4197"/>
                <a:gridCol w="560979"/>
                <a:gridCol w="670021"/>
                <a:gridCol w="662223"/>
                <a:gridCol w="673920"/>
                <a:gridCol w="685617"/>
                <a:gridCol w="560979"/>
                <a:gridCol w="747086"/>
                <a:gridCol w="530226"/>
                <a:gridCol w="1676400"/>
              </a:tblGrid>
              <a:tr h="306475">
                <a:tc gridSpan="10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Demand Vector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06475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Perception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Cognition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Response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 of Demanded Resources</a:t>
                      </a:r>
                      <a:endParaRPr lang="en-US" dirty="0"/>
                    </a:p>
                  </a:txBody>
                  <a:tcPr/>
                </a:tc>
              </a:tr>
              <a:tr h="306475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RV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5214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65214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2265405" y="3733800"/>
            <a:ext cx="3760573" cy="430426"/>
            <a:chOff x="2265405" y="3733800"/>
            <a:chExt cx="3760573" cy="430426"/>
          </a:xfrm>
        </p:grpSpPr>
        <p:sp>
          <p:nvSpPr>
            <p:cNvPr id="9" name="Donut 8"/>
            <p:cNvSpPr/>
            <p:nvPr/>
          </p:nvSpPr>
          <p:spPr>
            <a:xfrm>
              <a:off x="2265405" y="3733800"/>
              <a:ext cx="463378" cy="430426"/>
            </a:xfrm>
            <a:prstGeom prst="donut">
              <a:avLst>
                <a:gd name="adj" fmla="val 9748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/>
          </p:nvSpPr>
          <p:spPr>
            <a:xfrm>
              <a:off x="3637005" y="3733800"/>
              <a:ext cx="463378" cy="430426"/>
            </a:xfrm>
            <a:prstGeom prst="donut">
              <a:avLst>
                <a:gd name="adj" fmla="val 9748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/>
          </p:nvSpPr>
          <p:spPr>
            <a:xfrm>
              <a:off x="5562600" y="3733800"/>
              <a:ext cx="463378" cy="430426"/>
            </a:xfrm>
            <a:prstGeom prst="donut">
              <a:avLst>
                <a:gd name="adj" fmla="val 9748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693772" y="4572000"/>
            <a:ext cx="3206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Demand Scalars for Task 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287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</a:t>
            </a:r>
            <a:r>
              <a:rPr lang="en-US" smtClean="0"/>
              <a:t>Scalars and Vectors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63418111"/>
              </p:ext>
            </p:extLst>
          </p:nvPr>
        </p:nvGraphicFramePr>
        <p:xfrm>
          <a:off x="609600" y="1600200"/>
          <a:ext cx="7771648" cy="258445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4197"/>
                <a:gridCol w="560979"/>
                <a:gridCol w="670021"/>
                <a:gridCol w="662223"/>
                <a:gridCol w="673920"/>
                <a:gridCol w="685617"/>
                <a:gridCol w="560979"/>
                <a:gridCol w="747086"/>
                <a:gridCol w="530226"/>
                <a:gridCol w="1676400"/>
              </a:tblGrid>
              <a:tr h="306475">
                <a:tc gridSpan="10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Demand Vector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06475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Perception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Cognition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Response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 of Demanded Resources</a:t>
                      </a:r>
                      <a:endParaRPr lang="en-US" dirty="0"/>
                    </a:p>
                  </a:txBody>
                  <a:tcPr/>
                </a:tc>
              </a:tr>
              <a:tr h="306475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RV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5214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65214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92511" y="4267200"/>
            <a:ext cx="3206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Demand Vector for Task B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Frame 2"/>
          <p:cNvSpPr/>
          <p:nvPr/>
        </p:nvSpPr>
        <p:spPr>
          <a:xfrm>
            <a:off x="609600" y="3505200"/>
            <a:ext cx="7772400" cy="685800"/>
          </a:xfrm>
          <a:prstGeom prst="frame">
            <a:avLst>
              <a:gd name="adj1" fmla="val 6494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55334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Matrix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799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Conflict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344001066"/>
              </p:ext>
            </p:extLst>
          </p:nvPr>
        </p:nvGraphicFramePr>
        <p:xfrm>
          <a:off x="1447800" y="1676400"/>
          <a:ext cx="6088907" cy="4079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4299"/>
                <a:gridCol w="630512"/>
                <a:gridCol w="630512"/>
                <a:gridCol w="630512"/>
                <a:gridCol w="630512"/>
                <a:gridCol w="630512"/>
                <a:gridCol w="630512"/>
                <a:gridCol w="630512"/>
                <a:gridCol w="630512"/>
                <a:gridCol w="630512"/>
              </a:tblGrid>
              <a:tr h="370840">
                <a:tc rowSpan="11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B Resources</a:t>
                      </a:r>
                    </a:p>
                  </a:txBody>
                  <a:tcPr vert="vert270"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A Resources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Perceptual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Response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RV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96200" y="6400799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Wickens</a:t>
            </a:r>
            <a:r>
              <a:rPr lang="en-US" sz="1200" dirty="0" smtClean="0"/>
              <a:t> 2002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46072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is a matrix showing the amount of conflict between resource pairs.</a:t>
            </a:r>
          </a:p>
          <a:p>
            <a:r>
              <a:rPr lang="en-US" dirty="0" smtClean="0"/>
              <a:t>If two tasks cannot share a resource, the conflict value is 1.0</a:t>
            </a:r>
          </a:p>
          <a:p>
            <a:pPr lvl="1"/>
            <a:r>
              <a:rPr lang="en-US" dirty="0" smtClean="0"/>
              <a:t>Two tasks both demanding a spoken response</a:t>
            </a:r>
          </a:p>
          <a:p>
            <a:r>
              <a:rPr lang="en-US" dirty="0" smtClean="0"/>
              <a:t>If two tasks can perfectly share a resource, the conflict value is 0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696200" y="6400799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Wickens</a:t>
            </a:r>
            <a:r>
              <a:rPr lang="en-US" sz="1200" dirty="0" smtClean="0"/>
              <a:t> 2002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233459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to Derive the Values Within a Conflict Matrix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Every channel pair has a baseline conflict value of 0.2, instead of 0</a:t>
            </a:r>
          </a:p>
          <a:p>
            <a:pPr lvl="1"/>
            <a:r>
              <a:rPr lang="en-US" dirty="0" smtClean="0"/>
              <a:t>This is a “fundamental cost of concurrence.”</a:t>
            </a:r>
          </a:p>
          <a:p>
            <a:r>
              <a:rPr lang="en-US" dirty="0" smtClean="0"/>
              <a:t>Each added dimension of overlapping resources increases the conflict value by 0.2</a:t>
            </a:r>
          </a:p>
          <a:p>
            <a:r>
              <a:rPr lang="en-US" dirty="0" smtClean="0"/>
              <a:t>Cognitive resources do not involve the Auditory-Visual modality distinction.</a:t>
            </a:r>
          </a:p>
          <a:p>
            <a:pPr lvl="1"/>
            <a:r>
              <a:rPr lang="en-US" dirty="0" smtClean="0"/>
              <a:t>Therefore, their conflict with perceptual resources (which do have this modality distinction) is defined as an average value between sharing and separate modalities.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96200" y="6400799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Wickens</a:t>
            </a:r>
            <a:r>
              <a:rPr lang="en-US" sz="1200" dirty="0" smtClean="0"/>
              <a:t> 2002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416137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Calculate CS and CV Conflict Values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636294712"/>
              </p:ext>
            </p:extLst>
          </p:nvPr>
        </p:nvGraphicFramePr>
        <p:xfrm>
          <a:off x="304800" y="1752600"/>
          <a:ext cx="8504240" cy="148336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850424"/>
                <a:gridCol w="850424"/>
                <a:gridCol w="850424"/>
                <a:gridCol w="850424"/>
                <a:gridCol w="850424"/>
                <a:gridCol w="850424"/>
                <a:gridCol w="850424"/>
                <a:gridCol w="850424"/>
                <a:gridCol w="850424"/>
                <a:gridCol w="85042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B</a:t>
                      </a:r>
                      <a:endParaRPr lang="en-US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Perceptual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Response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VA/VS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VF/VV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RV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0.6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0.4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0.7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0.5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=""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85800" y="3429000"/>
                <a:ext cx="7239000" cy="1741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/>
                  <a:t>CS Conflict Value: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0.8+0.6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 smtClean="0"/>
                  <a:t> = 0.7</a:t>
                </a:r>
              </a:p>
              <a:p>
                <a:pPr algn="ctr"/>
                <a:endParaRPr lang="en-US" sz="2800" dirty="0"/>
              </a:p>
              <a:p>
                <a:pPr algn="ctr"/>
                <a:r>
                  <a:rPr lang="en-US" sz="2800" dirty="0" smtClean="0"/>
                  <a:t>CV Conflict Value: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0.</m:t>
                        </m:r>
                        <m:r>
                          <a:rPr lang="en-US" sz="2800" b="0" i="1" smtClean="0">
                            <a:latin typeface="Cambria Math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</a:rPr>
                          <m:t>+0.</m:t>
                        </m:r>
                        <m:r>
                          <a:rPr lang="en-US" sz="28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 = </a:t>
                </a:r>
                <a:r>
                  <a:rPr lang="en-US" sz="2800" dirty="0" smtClean="0"/>
                  <a:t>0.5</a:t>
                </a:r>
                <a:endParaRPr lang="en-US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429000"/>
                <a:ext cx="7239000" cy="1741759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35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696200" y="6400799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Wickens</a:t>
            </a:r>
            <a:r>
              <a:rPr lang="en-US" sz="1200" dirty="0" smtClean="0"/>
              <a:t> 2002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283050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to Derive the Values Within a Conflict Matrix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may assumed that values along the negative diagonal would always have a value of 1.0 (i.e. conflict values between Task A RV and Task B RV), this is not always the case</a:t>
            </a:r>
          </a:p>
          <a:p>
            <a:pPr lvl="1"/>
            <a:r>
              <a:rPr lang="en-US" dirty="0" smtClean="0"/>
              <a:t>Two manual responses may show high (0.8), but not impossible conflict</a:t>
            </a:r>
          </a:p>
          <a:p>
            <a:pPr lvl="1"/>
            <a:r>
              <a:rPr lang="en-US" dirty="0" smtClean="0"/>
              <a:t>Voice responses cannot be shared and, thus, have a conflict value of 1.0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96200" y="6400799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Wickens</a:t>
            </a:r>
            <a:r>
              <a:rPr lang="en-US" sz="1200" dirty="0" smtClean="0"/>
              <a:t> 2002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37631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to Derive the Values Within a Conflict Matrix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Lastly, conflict values may be adjusted in certain circumstances to account for the physical separation of the two channels in question.</a:t>
            </a:r>
          </a:p>
          <a:p>
            <a:pPr lvl="1"/>
            <a:r>
              <a:rPr lang="en-US" dirty="0" smtClean="0"/>
              <a:t>The conflict value on the Visual-Focal channel may be lowered if the two visual sources are physically close together, rather than far apart.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96200" y="6400799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Wickens</a:t>
            </a:r>
            <a:r>
              <a:rPr lang="en-US" sz="1200" dirty="0" smtClean="0"/>
              <a:t> 2002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414264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Demand component</a:t>
            </a:r>
          </a:p>
          <a:p>
            <a:r>
              <a:rPr lang="en-US" dirty="0" smtClean="0"/>
              <a:t>Conflict component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Formula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2736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Different resources</a:t>
            </a:r>
          </a:p>
          <a:p>
            <a:r>
              <a:rPr lang="en-US" dirty="0" smtClean="0"/>
              <a:t>Task analysis shell</a:t>
            </a:r>
          </a:p>
          <a:p>
            <a:r>
              <a:rPr lang="en-US" dirty="0" smtClean="0"/>
              <a:t>Conflict matrix</a:t>
            </a:r>
          </a:p>
          <a:p>
            <a:r>
              <a:rPr lang="en-US" dirty="0" smtClean="0"/>
              <a:t>Computational Formula</a:t>
            </a:r>
          </a:p>
          <a:p>
            <a:r>
              <a:rPr lang="en-US" dirty="0" smtClean="0"/>
              <a:t>Total Interference values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the Computational Model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4235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Formula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computational formula consists of two components:</a:t>
            </a:r>
          </a:p>
          <a:p>
            <a:r>
              <a:rPr lang="en-US" dirty="0" smtClean="0"/>
              <a:t>Demand Component</a:t>
            </a:r>
          </a:p>
          <a:p>
            <a:pPr lvl="1"/>
            <a:r>
              <a:rPr lang="en-US" dirty="0" smtClean="0"/>
              <a:t>This component penalizes the pair of tasks for its total resource demand value</a:t>
            </a:r>
          </a:p>
          <a:p>
            <a:r>
              <a:rPr lang="en-US" dirty="0" smtClean="0"/>
              <a:t>Conflict Component</a:t>
            </a:r>
          </a:p>
          <a:p>
            <a:pPr lvl="1"/>
            <a:r>
              <a:rPr lang="en-US" dirty="0" smtClean="0"/>
              <a:t>This component penalizes the pair of tasks according to the degree of conflict between resource pairs with non-zero conflict values.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96200" y="6400799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Wickens</a:t>
            </a:r>
            <a:r>
              <a:rPr lang="en-US" sz="1200" dirty="0" smtClean="0"/>
              <a:t> 2002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362043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Component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calculate this component</a:t>
            </a:r>
          </a:p>
          <a:p>
            <a:pPr lvl="1"/>
            <a:r>
              <a:rPr lang="en-US" dirty="0" smtClean="0"/>
              <a:t>Take the average of the total resource demand value for each task, along all of the included resource components</a:t>
            </a:r>
          </a:p>
          <a:p>
            <a:pPr lvl="2"/>
            <a:r>
              <a:rPr lang="en-US" dirty="0" smtClean="0"/>
              <a:t>Task A has a total resource demand value of 8 across </a:t>
            </a:r>
            <a:r>
              <a:rPr lang="en-US" dirty="0" smtClean="0"/>
              <a:t>8 </a:t>
            </a:r>
            <a:r>
              <a:rPr lang="en-US" dirty="0" smtClean="0"/>
              <a:t>resource components</a:t>
            </a:r>
          </a:p>
          <a:p>
            <a:pPr lvl="3"/>
            <a:r>
              <a:rPr lang="en-US" dirty="0" smtClean="0"/>
              <a:t>8/8 = 1</a:t>
            </a:r>
            <a:endParaRPr lang="en-US" dirty="0" smtClean="0"/>
          </a:p>
          <a:p>
            <a:pPr lvl="2"/>
            <a:r>
              <a:rPr lang="en-US" dirty="0" smtClean="0"/>
              <a:t>Task B has a total resource demand value of 7 across </a:t>
            </a:r>
            <a:r>
              <a:rPr lang="en-US" dirty="0" smtClean="0"/>
              <a:t>8 </a:t>
            </a:r>
            <a:r>
              <a:rPr lang="en-US" dirty="0" smtClean="0"/>
              <a:t>resource components</a:t>
            </a:r>
          </a:p>
          <a:p>
            <a:pPr lvl="3"/>
            <a:r>
              <a:rPr lang="en-US" dirty="0" smtClean="0"/>
              <a:t>7/8 = .88</a:t>
            </a:r>
            <a:endParaRPr lang="en-US" dirty="0" smtClean="0"/>
          </a:p>
          <a:p>
            <a:pPr lvl="1"/>
            <a:r>
              <a:rPr lang="en-US" dirty="0" smtClean="0"/>
              <a:t>Simply add these two values together for a each task pair</a:t>
            </a:r>
          </a:p>
          <a:p>
            <a:pPr lvl="2"/>
            <a:r>
              <a:rPr lang="en-US" dirty="0" smtClean="0"/>
              <a:t>Demand Component for AB: </a:t>
            </a:r>
            <a:r>
              <a:rPr lang="en-US" dirty="0" smtClean="0"/>
              <a:t>1 + .88 = 1.88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96200" y="6400799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Wickens</a:t>
            </a:r>
            <a:r>
              <a:rPr lang="en-US" sz="1200" dirty="0" smtClean="0"/>
              <a:t> 2002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42507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Component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Using 2 tasks across two resource types…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0.8 </a:t>
            </a:r>
            <a:r>
              <a:rPr lang="en-US" dirty="0"/>
              <a:t>+ 0 + 0.3 + 0 = </a:t>
            </a:r>
            <a:r>
              <a:rPr lang="en-US" dirty="0" smtClean="0"/>
              <a:t>2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0.8 + 0.3 + 0.3 + 1.0 = 2.4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96200" y="6400799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Wickens</a:t>
            </a:r>
            <a:r>
              <a:rPr lang="en-US" sz="1200" dirty="0" smtClean="0"/>
              <a:t> 2002</a:t>
            </a:r>
            <a:endParaRPr lang="en-US" sz="1200" dirty="0"/>
          </a:p>
        </p:txBody>
      </p:sp>
      <p:graphicFrame>
        <p:nvGraphicFramePr>
          <p:cNvPr id="7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1923537545"/>
              </p:ext>
            </p:extLst>
          </p:nvPr>
        </p:nvGraphicFramePr>
        <p:xfrm>
          <a:off x="4800600" y="4495800"/>
          <a:ext cx="3657600" cy="148336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533400"/>
                <a:gridCol w="990600"/>
                <a:gridCol w="1066800"/>
                <a:gridCol w="1066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VF 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RS (0)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VF(1)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RS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Donut 7"/>
          <p:cNvSpPr/>
          <p:nvPr/>
        </p:nvSpPr>
        <p:spPr>
          <a:xfrm>
            <a:off x="6629400" y="5212492"/>
            <a:ext cx="457200" cy="411892"/>
          </a:xfrm>
          <a:prstGeom prst="donut">
            <a:avLst>
              <a:gd name="adj" fmla="val 878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6610865" y="5638800"/>
            <a:ext cx="457200" cy="411892"/>
          </a:xfrm>
          <a:prstGeom prst="donut">
            <a:avLst>
              <a:gd name="adj" fmla="val 878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&quot;No&quot; Symbol 9"/>
          <p:cNvSpPr/>
          <p:nvPr/>
        </p:nvSpPr>
        <p:spPr>
          <a:xfrm>
            <a:off x="7696200" y="5624384"/>
            <a:ext cx="457200" cy="335692"/>
          </a:xfrm>
          <a:prstGeom prst="noSmoking">
            <a:avLst/>
          </a:prstGeom>
          <a:noFill/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&quot;No&quot; Symbol 10"/>
          <p:cNvSpPr/>
          <p:nvPr/>
        </p:nvSpPr>
        <p:spPr>
          <a:xfrm>
            <a:off x="7659130" y="5249562"/>
            <a:ext cx="457200" cy="335692"/>
          </a:xfrm>
          <a:prstGeom prst="noSmoking">
            <a:avLst/>
          </a:prstGeom>
          <a:noFill/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2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068896502"/>
              </p:ext>
            </p:extLst>
          </p:nvPr>
        </p:nvGraphicFramePr>
        <p:xfrm>
          <a:off x="4800600" y="2438400"/>
          <a:ext cx="3657600" cy="148336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533400"/>
                <a:gridCol w="990600"/>
                <a:gridCol w="1066800"/>
                <a:gridCol w="1066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VF 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RS (1)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VF(1)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RS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Donut 12"/>
          <p:cNvSpPr/>
          <p:nvPr/>
        </p:nvSpPr>
        <p:spPr>
          <a:xfrm>
            <a:off x="6629400" y="3200400"/>
            <a:ext cx="457200" cy="411892"/>
          </a:xfrm>
          <a:prstGeom prst="donut">
            <a:avLst>
              <a:gd name="adj" fmla="val 878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onut 13"/>
          <p:cNvSpPr/>
          <p:nvPr/>
        </p:nvSpPr>
        <p:spPr>
          <a:xfrm>
            <a:off x="7696200" y="3205549"/>
            <a:ext cx="457200" cy="411892"/>
          </a:xfrm>
          <a:prstGeom prst="donut">
            <a:avLst>
              <a:gd name="adj" fmla="val 878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Donut 14"/>
          <p:cNvSpPr/>
          <p:nvPr/>
        </p:nvSpPr>
        <p:spPr>
          <a:xfrm>
            <a:off x="7696200" y="3589638"/>
            <a:ext cx="457200" cy="411892"/>
          </a:xfrm>
          <a:prstGeom prst="donut">
            <a:avLst>
              <a:gd name="adj" fmla="val 878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Donut 15"/>
          <p:cNvSpPr/>
          <p:nvPr/>
        </p:nvSpPr>
        <p:spPr>
          <a:xfrm>
            <a:off x="6623222" y="3589638"/>
            <a:ext cx="457200" cy="411892"/>
          </a:xfrm>
          <a:prstGeom prst="donut">
            <a:avLst>
              <a:gd name="adj" fmla="val 878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376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Interference Value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003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Interference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Total Interference Value is simply the Demand Component added to the Conflict Component for a given task combination.</a:t>
            </a:r>
          </a:p>
          <a:p>
            <a:r>
              <a:rPr lang="en-US" dirty="0" smtClean="0"/>
              <a:t>From the previous example: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04292740"/>
              </p:ext>
            </p:extLst>
          </p:nvPr>
        </p:nvGraphicFramePr>
        <p:xfrm>
          <a:off x="1295400" y="3810000"/>
          <a:ext cx="6096000" cy="1010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62000"/>
                <a:gridCol w="1600200"/>
                <a:gridCol w="16002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Demand 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Conflict 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 Interference Value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3.88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8128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Interference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Total Interference Value for a task pair is a </a:t>
            </a:r>
            <a:r>
              <a:rPr lang="en-US" i="1" dirty="0" smtClean="0"/>
              <a:t>relative</a:t>
            </a:r>
            <a:r>
              <a:rPr lang="en-US" dirty="0" smtClean="0"/>
              <a:t> value, not an absolute value.</a:t>
            </a:r>
          </a:p>
        </p:txBody>
      </p:sp>
    </p:spTree>
    <p:extLst>
      <p:ext uri="{BB962C8B-B14F-4D97-AF65-F5344CB8AC3E}">
        <p14:creationId xmlns="" xmlns:p14="http://schemas.microsoft.com/office/powerpoint/2010/main" val="406645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dirty="0" err="1" smtClean="0"/>
              <a:t>Wickens</a:t>
            </a:r>
            <a:r>
              <a:rPr lang="en-US" dirty="0" smtClean="0"/>
              <a:t> 2002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Simplified Example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5921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the Computational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Different Tasks</a:t>
            </a:r>
          </a:p>
          <a:p>
            <a:r>
              <a:rPr lang="en-US" dirty="0" smtClean="0"/>
              <a:t>Different Resources</a:t>
            </a:r>
          </a:p>
          <a:p>
            <a:r>
              <a:rPr lang="en-US" dirty="0" smtClean="0"/>
              <a:t>Demand Scalars</a:t>
            </a:r>
          </a:p>
          <a:p>
            <a:r>
              <a:rPr lang="en-US" dirty="0" smtClean="0"/>
              <a:t>Demand Vectors</a:t>
            </a:r>
          </a:p>
          <a:p>
            <a:r>
              <a:rPr lang="en-US" dirty="0" smtClean="0"/>
              <a:t>Conflict Matrix</a:t>
            </a:r>
          </a:p>
          <a:p>
            <a:r>
              <a:rPr lang="en-US" dirty="0" smtClean="0"/>
              <a:t>Computational Formula</a:t>
            </a:r>
          </a:p>
          <a:p>
            <a:r>
              <a:rPr lang="en-US" dirty="0" smtClean="0"/>
              <a:t>Total Interference Value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4670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a Simple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Only two resources will be considered</a:t>
            </a:r>
          </a:p>
          <a:p>
            <a:pPr lvl="1"/>
            <a:r>
              <a:rPr lang="en-US" dirty="0" smtClean="0"/>
              <a:t>Perceptual cognitive (PC)</a:t>
            </a:r>
          </a:p>
          <a:p>
            <a:pPr lvl="1"/>
            <a:r>
              <a:rPr lang="en-US" dirty="0" smtClean="0"/>
              <a:t>Response (R)</a:t>
            </a:r>
          </a:p>
          <a:p>
            <a:r>
              <a:rPr lang="en-US" dirty="0" smtClean="0"/>
              <a:t>Task A</a:t>
            </a:r>
          </a:p>
          <a:p>
            <a:pPr lvl="1"/>
            <a:r>
              <a:rPr lang="en-US" dirty="0" smtClean="0"/>
              <a:t>A demanding monitoring task, with no response required</a:t>
            </a:r>
          </a:p>
          <a:p>
            <a:r>
              <a:rPr lang="en-US" dirty="0" smtClean="0"/>
              <a:t>Task B</a:t>
            </a:r>
          </a:p>
          <a:p>
            <a:pPr lvl="1"/>
            <a:r>
              <a:rPr lang="en-US" dirty="0" smtClean="0"/>
              <a:t>A tracking task involving both perception and response</a:t>
            </a:r>
          </a:p>
          <a:p>
            <a:r>
              <a:rPr lang="en-US" dirty="0" smtClean="0"/>
              <a:t>Task C</a:t>
            </a:r>
          </a:p>
          <a:p>
            <a:pPr lvl="1"/>
            <a:r>
              <a:rPr lang="en-US" dirty="0" smtClean="0"/>
              <a:t>A tracking task with a more complicated response than Task B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96200" y="6400799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Wickens</a:t>
            </a:r>
            <a:r>
              <a:rPr lang="en-US" sz="1200" dirty="0" smtClean="0"/>
              <a:t> 2002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38739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Scalars and Vectors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764022733"/>
              </p:ext>
            </p:extLst>
          </p:nvPr>
        </p:nvGraphicFramePr>
        <p:xfrm>
          <a:off x="914400" y="1828800"/>
          <a:ext cx="7013575" cy="1752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00848"/>
                <a:gridCol w="1700848"/>
                <a:gridCol w="1700848"/>
                <a:gridCol w="191103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Perceptual</a:t>
                      </a:r>
                      <a:r>
                        <a:rPr lang="en-US" baseline="0" dirty="0" smtClean="0"/>
                        <a:t> 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 Demand</a:t>
                      </a:r>
                      <a:r>
                        <a:rPr lang="en-US" sz="1600" baseline="0" dirty="0" smtClean="0"/>
                        <a:t> Score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Task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Task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Task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583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Types of Resources From Multiple Resource Theory</a:t>
            </a:r>
          </a:p>
        </p:txBody>
      </p:sp>
      <p:pic>
        <p:nvPicPr>
          <p:cNvPr id="4" name="Content Placeholder 3" descr="WickensCubeComputational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0800" y="2667000"/>
            <a:ext cx="3931920" cy="3657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7028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Simplified Conflict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4269450641"/>
              </p:ext>
            </p:extLst>
          </p:nvPr>
        </p:nvGraphicFramePr>
        <p:xfrm>
          <a:off x="304800" y="2286000"/>
          <a:ext cx="8504238" cy="111252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834746"/>
                <a:gridCol w="2834746"/>
                <a:gridCol w="2834746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Perceptual</a:t>
                      </a:r>
                      <a:r>
                        <a:rPr lang="en-US" baseline="0" dirty="0" smtClean="0"/>
                        <a:t> 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Perceptual</a:t>
                      </a:r>
                      <a:r>
                        <a:rPr lang="en-US" baseline="0" dirty="0" smtClean="0"/>
                        <a:t> 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1328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Formula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313998209"/>
              </p:ext>
            </p:extLst>
          </p:nvPr>
        </p:nvGraphicFramePr>
        <p:xfrm>
          <a:off x="914400" y="1752600"/>
          <a:ext cx="6861175" cy="2595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15454"/>
                <a:gridCol w="2819160"/>
                <a:gridCol w="26265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Demand</a:t>
                      </a:r>
                      <a:r>
                        <a:rPr lang="en-US" baseline="0" dirty="0" smtClean="0"/>
                        <a:t> 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Conflict Component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+ 1 =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0.8 + 0 + 0 + 0 = 0.8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+</a:t>
                      </a:r>
                      <a:r>
                        <a:rPr lang="en-US" baseline="0" dirty="0" smtClean="0"/>
                        <a:t> 1 =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0.8 + 1 + 0.3 + 0.3 = 2.4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 + 1.5 =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0.8 + 1 + 0.3 + 0.3 = 2.4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+ 1 =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0.8 + 0 + 0.3 + 0 = 1.1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+ 1.5 = 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0.8 + 0 + 0.3 + 0 = 1.1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+ 1.5 =</a:t>
                      </a:r>
                      <a:r>
                        <a:rPr lang="en-US" baseline="0" dirty="0" smtClean="0"/>
                        <a:t> 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0.8 + 1 + 0.3 + 0.3 = 2.4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3912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Calculations of the Computational Formula</a:t>
            </a:r>
            <a:br>
              <a:rPr lang="en-US" sz="2800" dirty="0" smtClean="0"/>
            </a:br>
            <a:r>
              <a:rPr lang="en-US" sz="2800" dirty="0" smtClean="0"/>
              <a:t>for the Task Combination of AB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sz="half" idx="1"/>
          </p:nvPr>
        </p:nvSpPr>
        <p:spPr>
          <a:blipFill rotWithShape="1">
            <a:blip r:embed="rId2" cstate="print"/>
            <a:stretch>
              <a:fillRect l="-1360"/>
            </a:stretch>
          </a:blipFill>
        </p:spPr>
        <p:txBody>
          <a:bodyPr/>
          <a:lstStyle/>
          <a:p>
            <a:pPr>
              <a:buNone/>
            </a:pPr>
            <a:r>
              <a:rPr lang="en-US" dirty="0">
                <a:noFill/>
              </a:rPr>
              <a:t> 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4094723557"/>
              </p:ext>
            </p:extLst>
          </p:nvPr>
        </p:nvGraphicFramePr>
        <p:xfrm>
          <a:off x="4800600" y="2743200"/>
          <a:ext cx="3657600" cy="148336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533400"/>
                <a:gridCol w="990600"/>
                <a:gridCol w="1066800"/>
                <a:gridCol w="1066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 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(0)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</a:t>
                      </a:r>
                      <a:r>
                        <a:rPr lang="en-US" baseline="0" dirty="0" smtClean="0"/>
                        <a:t>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Donut 13"/>
          <p:cNvSpPr/>
          <p:nvPr/>
        </p:nvSpPr>
        <p:spPr>
          <a:xfrm>
            <a:off x="6629400" y="3474308"/>
            <a:ext cx="457200" cy="411892"/>
          </a:xfrm>
          <a:prstGeom prst="donut">
            <a:avLst>
              <a:gd name="adj" fmla="val 878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Donut 14"/>
          <p:cNvSpPr/>
          <p:nvPr/>
        </p:nvSpPr>
        <p:spPr>
          <a:xfrm>
            <a:off x="6639697" y="3886200"/>
            <a:ext cx="457200" cy="411892"/>
          </a:xfrm>
          <a:prstGeom prst="donut">
            <a:avLst>
              <a:gd name="adj" fmla="val 878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&quot;No&quot; Symbol 15"/>
          <p:cNvSpPr/>
          <p:nvPr/>
        </p:nvSpPr>
        <p:spPr>
          <a:xfrm>
            <a:off x="7681099" y="3505200"/>
            <a:ext cx="457200" cy="335692"/>
          </a:xfrm>
          <a:prstGeom prst="noSmoking">
            <a:avLst/>
          </a:prstGeom>
          <a:noFill/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&quot;No&quot; Symbol 16"/>
          <p:cNvSpPr/>
          <p:nvPr/>
        </p:nvSpPr>
        <p:spPr>
          <a:xfrm>
            <a:off x="7683158" y="3886200"/>
            <a:ext cx="457200" cy="335692"/>
          </a:xfrm>
          <a:prstGeom prst="noSmoking">
            <a:avLst/>
          </a:prstGeom>
          <a:noFill/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607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sz="half" idx="1"/>
          </p:nvPr>
        </p:nvSpPr>
        <p:spPr>
          <a:blipFill rotWithShape="1">
            <a:blip r:embed="rId2" cstate="print"/>
            <a:stretch>
              <a:fillRect l="-1360"/>
            </a:stretch>
          </a:blipFill>
        </p:spPr>
        <p:txBody>
          <a:bodyPr/>
          <a:lstStyle/>
          <a:p>
            <a:pPr>
              <a:buNone/>
            </a:pPr>
            <a:r>
              <a:rPr lang="en-US" dirty="0">
                <a:noFill/>
              </a:rPr>
              <a:t> 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252212877"/>
              </p:ext>
            </p:extLst>
          </p:nvPr>
        </p:nvGraphicFramePr>
        <p:xfrm>
          <a:off x="4800600" y="2743200"/>
          <a:ext cx="3657600" cy="148336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533400"/>
                <a:gridCol w="990600"/>
                <a:gridCol w="1066800"/>
                <a:gridCol w="1066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 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(0)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</a:t>
                      </a:r>
                      <a:r>
                        <a:rPr lang="en-US" baseline="0" dirty="0" smtClean="0"/>
                        <a:t>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&quot;No&quot; Symbol 8"/>
          <p:cNvSpPr/>
          <p:nvPr/>
        </p:nvSpPr>
        <p:spPr>
          <a:xfrm>
            <a:off x="7683672" y="3520646"/>
            <a:ext cx="457200" cy="335692"/>
          </a:xfrm>
          <a:prstGeom prst="noSmoking">
            <a:avLst/>
          </a:prstGeom>
          <a:noFill/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6629400" y="3474308"/>
            <a:ext cx="457200" cy="411892"/>
          </a:xfrm>
          <a:prstGeom prst="donut">
            <a:avLst>
              <a:gd name="adj" fmla="val 878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Donut 12"/>
          <p:cNvSpPr/>
          <p:nvPr/>
        </p:nvSpPr>
        <p:spPr>
          <a:xfrm>
            <a:off x="6629400" y="3856338"/>
            <a:ext cx="457200" cy="411892"/>
          </a:xfrm>
          <a:prstGeom prst="donut">
            <a:avLst>
              <a:gd name="adj" fmla="val 878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&quot;No&quot; Symbol 10"/>
          <p:cNvSpPr/>
          <p:nvPr/>
        </p:nvSpPr>
        <p:spPr>
          <a:xfrm>
            <a:off x="7683672" y="3897527"/>
            <a:ext cx="457200" cy="335692"/>
          </a:xfrm>
          <a:prstGeom prst="noSmoking">
            <a:avLst/>
          </a:prstGeom>
          <a:noFill/>
          <a:ln w="127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 smtClean="0"/>
              <a:t>Total Interference Value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37896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Results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575444656"/>
              </p:ext>
            </p:extLst>
          </p:nvPr>
        </p:nvGraphicFramePr>
        <p:xfrm>
          <a:off x="685800" y="1752600"/>
          <a:ext cx="7315200" cy="2804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23603"/>
                <a:gridCol w="2038711"/>
                <a:gridCol w="2195486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Task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Demand</a:t>
                      </a:r>
                      <a:r>
                        <a:rPr lang="en-US" sz="1600" baseline="0" dirty="0" smtClean="0"/>
                        <a:t> Component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Conflict Component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 Interference</a:t>
                      </a:r>
                      <a:r>
                        <a:rPr lang="en-US" sz="1400" baseline="0" dirty="0" smtClean="0"/>
                        <a:t> Value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+ 1 =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0.8 + 0 + 0 + 0 = 0.8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2.8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+</a:t>
                      </a:r>
                      <a:r>
                        <a:rPr lang="en-US" baseline="0" dirty="0" smtClean="0"/>
                        <a:t> 1 =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0.8 + 1 + 0.3 + 0.3 = 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4.4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 + 1.5 =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0.8 + 1 + 0.3 + 0.3 = 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5.4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+ 1 =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0.8 + 0 + 0.3 + 0 = 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3.1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+ 1.5 = 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0.8 + 0 + 0.3 + 0 = 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3.6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+ 1.5 =</a:t>
                      </a:r>
                      <a:r>
                        <a:rPr lang="en-US" baseline="0" dirty="0" smtClean="0"/>
                        <a:t> 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0.8 + 1 + 0.3 + 0.3 = 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4.9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8466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1800" smtClean="0"/>
          </a:p>
          <a:p>
            <a:r>
              <a:rPr lang="en-US" sz="1800" smtClean="0"/>
              <a:t>Horrey</a:t>
            </a:r>
            <a:r>
              <a:rPr lang="en-US" sz="1800" dirty="0"/>
              <a:t>, W.J. &amp; </a:t>
            </a:r>
            <a:r>
              <a:rPr lang="en-US" sz="1800" dirty="0" err="1"/>
              <a:t>Wickens</a:t>
            </a:r>
            <a:r>
              <a:rPr lang="en-US" sz="1800" dirty="0"/>
              <a:t>, C.D. (2003).  Multiple resource modeling of task interference in vehicle control, hazard awareness and in-vehicle task performance.  </a:t>
            </a:r>
            <a:r>
              <a:rPr lang="en-US" sz="1800" i="1" dirty="0"/>
              <a:t>Proceedings of the 2nd International Symposium on Human Factors in Driving Assessment, Training and Vehicle Design</a:t>
            </a:r>
            <a:r>
              <a:rPr lang="en-US" sz="1800" dirty="0"/>
              <a:t>.  Park City, UT</a:t>
            </a:r>
            <a:r>
              <a:rPr lang="en-US" sz="1800" dirty="0" smtClean="0"/>
              <a:t>.</a:t>
            </a:r>
          </a:p>
          <a:p>
            <a:endParaRPr lang="en-US" sz="1800" dirty="0"/>
          </a:p>
          <a:p>
            <a:r>
              <a:rPr lang="en-US" sz="1800" dirty="0" err="1"/>
              <a:t>Wickens</a:t>
            </a:r>
            <a:r>
              <a:rPr lang="en-US" sz="1800" dirty="0"/>
              <a:t>, C.D. (2002). Multiple resources and performance prediction. </a:t>
            </a:r>
            <a:r>
              <a:rPr lang="en-US" sz="1800" i="1" dirty="0"/>
              <a:t>Theoretical Issues in Ergonomic Science</a:t>
            </a:r>
            <a:r>
              <a:rPr lang="en-US" sz="1800" dirty="0"/>
              <a:t>, 3(2), 159-177.</a:t>
            </a:r>
          </a:p>
        </p:txBody>
      </p:sp>
    </p:spTree>
    <p:extLst>
      <p:ext uri="{BB962C8B-B14F-4D97-AF65-F5344CB8AC3E}">
        <p14:creationId xmlns="" xmlns:p14="http://schemas.microsoft.com/office/powerpoint/2010/main" val="238296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1902931012"/>
              </p:ext>
            </p:extLst>
          </p:nvPr>
        </p:nvGraphicFramePr>
        <p:xfrm>
          <a:off x="1066800" y="1981200"/>
          <a:ext cx="7086600" cy="369522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81150"/>
                <a:gridCol w="1581150"/>
                <a:gridCol w="1749092"/>
                <a:gridCol w="2175208"/>
              </a:tblGrid>
              <a:tr h="29761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Stage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Resource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Abbreviation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</a:tr>
              <a:tr h="513683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Perception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Visual</a:t>
                      </a:r>
                      <a:r>
                        <a:rPr lang="en-US" sz="1400" baseline="0" dirty="0" smtClean="0"/>
                        <a:t>-Spatial</a:t>
                      </a:r>
                    </a:p>
                    <a:p>
                      <a:pPr algn="l"/>
                      <a:r>
                        <a:rPr lang="en-US" sz="1400" baseline="0" dirty="0" smtClean="0"/>
                        <a:t>Visual-Ambient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VS</a:t>
                      </a:r>
                    </a:p>
                    <a:p>
                      <a:pPr algn="l"/>
                      <a:r>
                        <a:rPr lang="en-US" sz="1400" dirty="0" smtClean="0"/>
                        <a:t>VA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Estimating distances; lane keeping</a:t>
                      </a:r>
                      <a:endParaRPr lang="en-US" sz="1400" dirty="0"/>
                    </a:p>
                  </a:txBody>
                  <a:tcPr/>
                </a:tc>
              </a:tr>
              <a:tr h="29761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Perception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Visual-Verbal</a:t>
                      </a:r>
                    </a:p>
                    <a:p>
                      <a:pPr algn="l"/>
                      <a:r>
                        <a:rPr lang="en-US" sz="1400" dirty="0" smtClean="0"/>
                        <a:t>Visual-Focal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VV</a:t>
                      </a:r>
                    </a:p>
                    <a:p>
                      <a:pPr algn="l"/>
                      <a:r>
                        <a:rPr lang="en-US" sz="1400" dirty="0" smtClean="0"/>
                        <a:t>VF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Reading traffic signs</a:t>
                      </a:r>
                      <a:endParaRPr lang="en-US" sz="1400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Perception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Auditory-Spatial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Audio location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Perception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Auditory-Verbal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AV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Listening to a message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Cognition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Cognitive</a:t>
                      </a:r>
                      <a:r>
                        <a:rPr lang="en-US" sz="1400" baseline="0" dirty="0" smtClean="0"/>
                        <a:t>-Spatial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Mental rotation</a:t>
                      </a:r>
                      <a:endParaRPr lang="en-US" sz="1400" dirty="0"/>
                    </a:p>
                  </a:txBody>
                  <a:tcPr/>
                </a:tc>
              </a:tr>
              <a:tr h="513683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Cognition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Cognitive-Verbal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CV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Rehearsing a phone number</a:t>
                      </a:r>
                      <a:endParaRPr lang="en-US" sz="14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Responding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Response-Spatial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Various</a:t>
                      </a:r>
                      <a:r>
                        <a:rPr lang="en-US" sz="1400" baseline="0" dirty="0" smtClean="0"/>
                        <a:t> manual activities</a:t>
                      </a:r>
                      <a:endParaRPr lang="en-US" sz="1400" dirty="0"/>
                    </a:p>
                  </a:txBody>
                  <a:tcPr/>
                </a:tc>
              </a:tr>
              <a:tr h="357665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Responding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Response-Verbal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RV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Speaking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5165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Demand Scalars</a:t>
            </a:r>
          </a:p>
          <a:p>
            <a:r>
              <a:rPr lang="en-US" dirty="0" smtClean="0"/>
              <a:t>Demand vectors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Analysis Shell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4887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Scalars and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Demand Vectors are sometimes referred to as a Resource Vector</a:t>
            </a:r>
          </a:p>
          <a:p>
            <a:r>
              <a:rPr lang="en-US" dirty="0" smtClean="0"/>
              <a:t>The Demand Vector is simply a collection of Demand Scalars for each individual task</a:t>
            </a:r>
          </a:p>
          <a:p>
            <a:pPr lvl="1"/>
            <a:r>
              <a:rPr lang="en-US" dirty="0" smtClean="0"/>
              <a:t>A Demand Scalar is task-specific demand level for one resource</a:t>
            </a:r>
          </a:p>
          <a:p>
            <a:pPr lvl="1"/>
            <a:r>
              <a:rPr lang="en-US" dirty="0" smtClean="0"/>
              <a:t>Example: Task A might have a demand level of 2 for the Auditory-Spatial component, while Task B might have a demand level of 0 for that same component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86600" y="6400799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Horrey</a:t>
            </a:r>
            <a:r>
              <a:rPr lang="en-US" sz="1200" dirty="0" smtClean="0"/>
              <a:t> &amp; </a:t>
            </a:r>
            <a:r>
              <a:rPr lang="en-US" sz="1200" dirty="0" err="1" smtClean="0"/>
              <a:t>Wickens</a:t>
            </a:r>
            <a:r>
              <a:rPr lang="en-US" sz="1200" dirty="0" smtClean="0"/>
              <a:t> 2003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56148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Scalars and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“Each task is coded in terms of its dependence on a given resource on an ordinal scale, depending on task characteristics and overall difficulty.”</a:t>
            </a:r>
          </a:p>
          <a:p>
            <a:r>
              <a:rPr lang="en-US" dirty="0" smtClean="0"/>
              <a:t>A value of 0 means that a specific task is not reliant on a specific resource at all.</a:t>
            </a:r>
          </a:p>
          <a:p>
            <a:pPr lvl="1"/>
            <a:r>
              <a:rPr lang="en-US" dirty="0" smtClean="0"/>
              <a:t>Simply monitoring a computer screen will probably not involve a Response-Verbal component.</a:t>
            </a:r>
          </a:p>
          <a:p>
            <a:r>
              <a:rPr lang="en-US" dirty="0" smtClean="0"/>
              <a:t>A value of 1 means that a specific task demands some amount of a certain resource.</a:t>
            </a:r>
          </a:p>
          <a:p>
            <a:pPr lvl="1"/>
            <a:r>
              <a:rPr lang="en-US" dirty="0" smtClean="0"/>
              <a:t>Driving on a straight stretch of highway with no traffic during the day might require some Visual-Ambient resources, but not too much.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086600" y="6400799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Horrey</a:t>
            </a:r>
            <a:r>
              <a:rPr lang="en-US" sz="1200" dirty="0" smtClean="0"/>
              <a:t> &amp; </a:t>
            </a:r>
            <a:r>
              <a:rPr lang="en-US" sz="1200" dirty="0" err="1" smtClean="0"/>
              <a:t>Wickens</a:t>
            </a:r>
            <a:r>
              <a:rPr lang="en-US" sz="1200" dirty="0" smtClean="0"/>
              <a:t> 2003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308746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Scalars and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tasks become more complex, this value may increase to 2 or 3.</a:t>
            </a:r>
          </a:p>
          <a:p>
            <a:pPr lvl="1"/>
            <a:r>
              <a:rPr lang="en-US" dirty="0" smtClean="0"/>
              <a:t>For most applications, a coding system of three levels (0, 1, 2) is adequate.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400799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Horrey</a:t>
            </a:r>
            <a:r>
              <a:rPr lang="en-US" sz="1200" dirty="0" smtClean="0"/>
              <a:t> &amp; </a:t>
            </a:r>
            <a:r>
              <a:rPr lang="en-US" sz="1200" dirty="0" err="1" smtClean="0"/>
              <a:t>Wickens</a:t>
            </a:r>
            <a:r>
              <a:rPr lang="en-US" sz="1200" dirty="0" smtClean="0"/>
              <a:t> 2003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03655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Scalars and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a simplified example…</a:t>
            </a:r>
          </a:p>
          <a:p>
            <a:pPr lvl="1"/>
            <a:r>
              <a:rPr lang="en-US" dirty="0" smtClean="0"/>
              <a:t>Keeping your car in the center of the lane on an uncluttered freeway during the day may require resources at the perceptual, cognitive and response levels.</a:t>
            </a:r>
          </a:p>
          <a:p>
            <a:pPr lvl="2"/>
            <a:r>
              <a:rPr lang="en-US" dirty="0" smtClean="0"/>
              <a:t>Demand Scalars: 1, 1, 1</a:t>
            </a:r>
          </a:p>
          <a:p>
            <a:pPr lvl="2"/>
            <a:r>
              <a:rPr lang="en-US" dirty="0" smtClean="0"/>
              <a:t>Demand Vector: 1-1-1</a:t>
            </a:r>
          </a:p>
          <a:p>
            <a:pPr lvl="2"/>
            <a:r>
              <a:rPr lang="en-US" dirty="0" smtClean="0"/>
              <a:t>Total Demand Score: 3</a:t>
            </a:r>
          </a:p>
          <a:p>
            <a:pPr lvl="1"/>
            <a:r>
              <a:rPr lang="en-US" dirty="0" smtClean="0"/>
              <a:t>However, driving on a freeway with lots of curves at night may demand different amounts of these same resources.</a:t>
            </a:r>
          </a:p>
          <a:p>
            <a:pPr lvl="2"/>
            <a:r>
              <a:rPr lang="en-US" dirty="0" smtClean="0"/>
              <a:t>Demand Scalars: 2, 1, 2</a:t>
            </a:r>
          </a:p>
          <a:p>
            <a:pPr lvl="2"/>
            <a:r>
              <a:rPr lang="en-US" dirty="0" smtClean="0"/>
              <a:t>Demand Vector: 2-1-2</a:t>
            </a:r>
          </a:p>
          <a:p>
            <a:pPr lvl="2"/>
            <a:r>
              <a:rPr lang="en-US" dirty="0" smtClean="0"/>
              <a:t>Total Demand Score: 5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400799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Horrey</a:t>
            </a:r>
            <a:r>
              <a:rPr lang="en-US" sz="1200" dirty="0" smtClean="0"/>
              <a:t> &amp; </a:t>
            </a:r>
            <a:r>
              <a:rPr lang="en-US" sz="1200" dirty="0" err="1" smtClean="0"/>
              <a:t>Wickens</a:t>
            </a:r>
            <a:r>
              <a:rPr lang="en-US" sz="1200" dirty="0" smtClean="0"/>
              <a:t> 2003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348361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383</TotalTime>
  <Words>1703</Words>
  <Application>Microsoft Office PowerPoint</Application>
  <PresentationFormat>On-screen Show (4:3)</PresentationFormat>
  <Paragraphs>460</Paragraphs>
  <Slides>35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Civic</vt:lpstr>
      <vt:lpstr>Multiple Resource Theory as a Computational Model</vt:lpstr>
      <vt:lpstr>Components of the Computational Model</vt:lpstr>
      <vt:lpstr>Different Types of Resources From Multiple Resource Theory</vt:lpstr>
      <vt:lpstr>Slide 4</vt:lpstr>
      <vt:lpstr>Task Analysis Shell</vt:lpstr>
      <vt:lpstr>Demand Scalars and Vectors</vt:lpstr>
      <vt:lpstr>Demand Scalars and Vectors</vt:lpstr>
      <vt:lpstr>Demand Scalars and Vectors</vt:lpstr>
      <vt:lpstr>Demand Scalars and Vectors</vt:lpstr>
      <vt:lpstr>Demand Scalars and Vectors</vt:lpstr>
      <vt:lpstr>Demand Scalars and Vectors</vt:lpstr>
      <vt:lpstr>Conflict Matrix</vt:lpstr>
      <vt:lpstr>An Example Conflict Matrix</vt:lpstr>
      <vt:lpstr>Conflict Matrix</vt:lpstr>
      <vt:lpstr>How to Derive the Values Within a Conflict Matrix</vt:lpstr>
      <vt:lpstr>How to Calculate CS and CV Conflict Values</vt:lpstr>
      <vt:lpstr>How to Derive the Values Within a Conflict Matrix</vt:lpstr>
      <vt:lpstr>How to Derive the Values Within a Conflict Matrix</vt:lpstr>
      <vt:lpstr>Computational Formula</vt:lpstr>
      <vt:lpstr>Computational Formula Components</vt:lpstr>
      <vt:lpstr>Demand Component</vt:lpstr>
      <vt:lpstr>Conflict Component</vt:lpstr>
      <vt:lpstr>Total Interference Value</vt:lpstr>
      <vt:lpstr>Total Interference Value</vt:lpstr>
      <vt:lpstr>Total Interference Value</vt:lpstr>
      <vt:lpstr>A Simplified Example</vt:lpstr>
      <vt:lpstr>Components of the Computational Model</vt:lpstr>
      <vt:lpstr>Outline of a Simple Experiment</vt:lpstr>
      <vt:lpstr>Demand Scalars and Vectors</vt:lpstr>
      <vt:lpstr>Simplified Conflict Matrix</vt:lpstr>
      <vt:lpstr>Computational Formula</vt:lpstr>
      <vt:lpstr>Calculations of the Computational Formula for the Task Combination of AB</vt:lpstr>
      <vt:lpstr>Total Interference Value</vt:lpstr>
      <vt:lpstr>End Results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 Resource Theory</dc:title>
  <dc:creator>Owner</dc:creator>
  <cp:lastModifiedBy>Andrew Beck</cp:lastModifiedBy>
  <cp:revision>85</cp:revision>
  <cp:lastPrinted>2012-02-29T04:23:43Z</cp:lastPrinted>
  <dcterms:created xsi:type="dcterms:W3CDTF">2012-02-24T19:29:52Z</dcterms:created>
  <dcterms:modified xsi:type="dcterms:W3CDTF">2012-03-01T19:48:12Z</dcterms:modified>
</cp:coreProperties>
</file>