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9"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660"/>
  </p:normalViewPr>
  <p:slideViewPr>
    <p:cSldViewPr snapToGrid="0">
      <p:cViewPr varScale="1">
        <p:scale>
          <a:sx n="68" d="100"/>
          <a:sy n="68" d="100"/>
        </p:scale>
        <p:origin x="34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A00C8-A9C3-958B-DA6B-BADC131E17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956F43-3225-2CE1-1175-EF645C2DA4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10E9AEE-4452-3E27-706C-DD66D1847E2E}"/>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5" name="Footer Placeholder 4">
            <a:extLst>
              <a:ext uri="{FF2B5EF4-FFF2-40B4-BE49-F238E27FC236}">
                <a16:creationId xmlns:a16="http://schemas.microsoft.com/office/drawing/2014/main" id="{96DF4567-FC39-8461-365C-76334F4C81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D729DD-3EB5-06E1-FA52-D93D2A1FD412}"/>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3673959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25FF2-5860-C657-689E-76C857953D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A8CD26-D047-47C9-B000-56A3524A1B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816F05-0FA0-8345-EF1B-AFD4A7B81755}"/>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5" name="Footer Placeholder 4">
            <a:extLst>
              <a:ext uri="{FF2B5EF4-FFF2-40B4-BE49-F238E27FC236}">
                <a16:creationId xmlns:a16="http://schemas.microsoft.com/office/drawing/2014/main" id="{27F3CDFA-3183-B18C-CE80-4ECB9A7D68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454B7F-E898-0D8E-8992-E50FC8A8A127}"/>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397621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E7A183-A9A6-4DC0-C79D-AB4D0B332A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6054C4-389D-E856-E568-2E1DCEDE42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BE2211-F75A-C1D3-6185-993E545F1890}"/>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5" name="Footer Placeholder 4">
            <a:extLst>
              <a:ext uri="{FF2B5EF4-FFF2-40B4-BE49-F238E27FC236}">
                <a16:creationId xmlns:a16="http://schemas.microsoft.com/office/drawing/2014/main" id="{186042FE-1852-1024-94B9-0E32FD51C4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7B625-C2A3-4022-0CD1-611B6067958E}"/>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2094594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93B03-CB58-0759-DA53-FF3F1B2789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B6948A-F0C4-950F-23E6-75344EA52E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5CAF8A-D1D9-D0C8-BC19-DA9AD1F931FC}"/>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5" name="Footer Placeholder 4">
            <a:extLst>
              <a:ext uri="{FF2B5EF4-FFF2-40B4-BE49-F238E27FC236}">
                <a16:creationId xmlns:a16="http://schemas.microsoft.com/office/drawing/2014/main" id="{7BBE9877-F011-3083-562B-73AFC2181C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947F05-3662-BE49-FC1C-DB679FACB77E}"/>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3932887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47970-CA0C-5209-094C-2F1BFB8861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71492C-F12B-B7DB-20D4-6E27391732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E4CA07-D4CD-1155-3DA0-EE1518F4531F}"/>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5" name="Footer Placeholder 4">
            <a:extLst>
              <a:ext uri="{FF2B5EF4-FFF2-40B4-BE49-F238E27FC236}">
                <a16:creationId xmlns:a16="http://schemas.microsoft.com/office/drawing/2014/main" id="{97F6A655-AAE9-C629-FCC2-DE4A99D3BC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B3AE13-D5AC-428D-7E55-4C0F6442A138}"/>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1273957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69FEE-8494-4378-435F-DBC43F306B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CD2095-ADF7-96AE-09EF-0802007176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684726-FBB9-576B-498B-02EC529D60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CBE486-CFA2-EA2D-C5E5-AA1D75E17F7A}"/>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6" name="Footer Placeholder 5">
            <a:extLst>
              <a:ext uri="{FF2B5EF4-FFF2-40B4-BE49-F238E27FC236}">
                <a16:creationId xmlns:a16="http://schemas.microsoft.com/office/drawing/2014/main" id="{854E80A8-F838-7C6E-89A7-044471CDB3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A20197-5441-7EFB-3852-4DE5C4E5040D}"/>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565535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32D3E-4103-FB73-51A1-E3DAA8783B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0C14DD-9327-2290-64FD-5E0F1547D8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0785B9-E16F-DC00-F4BD-17ED4E49FC6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130E2A-9524-C213-9691-1D63501577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D15524-DB23-2447-2477-7364E6201B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30E391-1B2B-8145-9FBB-47FB908E264F}"/>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8" name="Footer Placeholder 7">
            <a:extLst>
              <a:ext uri="{FF2B5EF4-FFF2-40B4-BE49-F238E27FC236}">
                <a16:creationId xmlns:a16="http://schemas.microsoft.com/office/drawing/2014/main" id="{B1F49B9C-BCD5-D97F-82DE-80E495A2A5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7C4E30-E872-F5C4-46DA-BFD7983FC453}"/>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4130706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B7AA6-3855-ABB2-B4E8-AE9D5604691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661A48-8961-6B87-2FCF-E90E4B2B5686}"/>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4" name="Footer Placeholder 3">
            <a:extLst>
              <a:ext uri="{FF2B5EF4-FFF2-40B4-BE49-F238E27FC236}">
                <a16:creationId xmlns:a16="http://schemas.microsoft.com/office/drawing/2014/main" id="{DA575C4A-8B28-EB68-85FE-4FE766190B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EF4AFF-85F9-8BF6-6698-FD744C109990}"/>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934911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8287AD-2D52-D222-C7EB-62582F5307E8}"/>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3" name="Footer Placeholder 2">
            <a:extLst>
              <a:ext uri="{FF2B5EF4-FFF2-40B4-BE49-F238E27FC236}">
                <a16:creationId xmlns:a16="http://schemas.microsoft.com/office/drawing/2014/main" id="{2326274C-4B9D-07F9-1F88-B9ED1B8AEA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59DB7B-D374-09E6-0BA7-86707342F274}"/>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220398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5997E-851D-B619-FB43-719B33CFAE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1B766F-8DF9-55B0-2324-A7BBACE521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8121AA-F36C-32A5-167E-7707B3BBD6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142993-DA48-94E6-7624-51FBC70F8587}"/>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6" name="Footer Placeholder 5">
            <a:extLst>
              <a:ext uri="{FF2B5EF4-FFF2-40B4-BE49-F238E27FC236}">
                <a16:creationId xmlns:a16="http://schemas.microsoft.com/office/drawing/2014/main" id="{15F8656F-5A4A-81B7-BD57-EC3E94CAF7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EAAEBF-AD7F-9553-861F-4F9C69EFC512}"/>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4184376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6360E-1F46-7131-B146-C6AB889F90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9C2156-CF86-1DAD-7751-77D986E3CA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5C92B1-BF45-C879-7E94-690D82AD24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451559-7CCD-1B2C-1400-AAB48ECF1490}"/>
              </a:ext>
            </a:extLst>
          </p:cNvPr>
          <p:cNvSpPr>
            <a:spLocks noGrp="1"/>
          </p:cNvSpPr>
          <p:nvPr>
            <p:ph type="dt" sz="half" idx="10"/>
          </p:nvPr>
        </p:nvSpPr>
        <p:spPr/>
        <p:txBody>
          <a:bodyPr/>
          <a:lstStyle/>
          <a:p>
            <a:fld id="{6DC2E91F-424E-407C-9A68-1AC0CFE21E7A}" type="datetimeFigureOut">
              <a:rPr lang="en-US" smtClean="0"/>
              <a:t>1/10/2024</a:t>
            </a:fld>
            <a:endParaRPr lang="en-US"/>
          </a:p>
        </p:txBody>
      </p:sp>
      <p:sp>
        <p:nvSpPr>
          <p:cNvPr id="6" name="Footer Placeholder 5">
            <a:extLst>
              <a:ext uri="{FF2B5EF4-FFF2-40B4-BE49-F238E27FC236}">
                <a16:creationId xmlns:a16="http://schemas.microsoft.com/office/drawing/2014/main" id="{F3E49FC7-B2A8-293D-BAF1-3BE85D9300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95264D-4ABD-D4F7-BA17-57195BA20728}"/>
              </a:ext>
            </a:extLst>
          </p:cNvPr>
          <p:cNvSpPr>
            <a:spLocks noGrp="1"/>
          </p:cNvSpPr>
          <p:nvPr>
            <p:ph type="sldNum" sz="quarter" idx="12"/>
          </p:nvPr>
        </p:nvSpPr>
        <p:spPr/>
        <p:txBody>
          <a:bodyPr/>
          <a:lstStyle/>
          <a:p>
            <a:fld id="{369CABB6-E256-49BB-91CD-DAE56620D9A3}" type="slidenum">
              <a:rPr lang="en-US" smtClean="0"/>
              <a:t>‹#›</a:t>
            </a:fld>
            <a:endParaRPr lang="en-US"/>
          </a:p>
        </p:txBody>
      </p:sp>
    </p:spTree>
    <p:extLst>
      <p:ext uri="{BB962C8B-B14F-4D97-AF65-F5344CB8AC3E}">
        <p14:creationId xmlns:p14="http://schemas.microsoft.com/office/powerpoint/2010/main" val="2734897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1868A9-CB22-3C06-7BF2-6B745E3A7D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9AE21DF-D97B-D036-9B00-DE2C6D42AB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31FBD4-804C-B175-C413-E8D5B3EFF4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C2E91F-424E-407C-9A68-1AC0CFE21E7A}" type="datetimeFigureOut">
              <a:rPr lang="en-US" smtClean="0"/>
              <a:t>1/10/2024</a:t>
            </a:fld>
            <a:endParaRPr lang="en-US"/>
          </a:p>
        </p:txBody>
      </p:sp>
      <p:sp>
        <p:nvSpPr>
          <p:cNvPr id="5" name="Footer Placeholder 4">
            <a:extLst>
              <a:ext uri="{FF2B5EF4-FFF2-40B4-BE49-F238E27FC236}">
                <a16:creationId xmlns:a16="http://schemas.microsoft.com/office/drawing/2014/main" id="{48205B29-BE15-AD35-A97B-4153753D57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277230A-84A8-6F89-0394-FB9149EF0B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9CABB6-E256-49BB-91CD-DAE56620D9A3}" type="slidenum">
              <a:rPr lang="en-US" smtClean="0"/>
              <a:t>‹#›</a:t>
            </a:fld>
            <a:endParaRPr lang="en-US"/>
          </a:p>
        </p:txBody>
      </p:sp>
    </p:spTree>
    <p:extLst>
      <p:ext uri="{BB962C8B-B14F-4D97-AF65-F5344CB8AC3E}">
        <p14:creationId xmlns:p14="http://schemas.microsoft.com/office/powerpoint/2010/main" val="4118447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C16C1-C7C8-883E-A569-1C1A14D18E7C}"/>
              </a:ext>
            </a:extLst>
          </p:cNvPr>
          <p:cNvSpPr>
            <a:spLocks noGrp="1"/>
          </p:cNvSpPr>
          <p:nvPr>
            <p:ph type="ctrTitle"/>
          </p:nvPr>
        </p:nvSpPr>
        <p:spPr/>
        <p:txBody>
          <a:bodyPr>
            <a:normAutofit/>
          </a:bodyPr>
          <a:lstStyle/>
          <a:p>
            <a:r>
              <a:rPr lang="en-US" b="1" dirty="0"/>
              <a:t>Systematic Development of</a:t>
            </a:r>
            <a:br>
              <a:rPr lang="en-US" b="1" dirty="0"/>
            </a:br>
            <a:r>
              <a:rPr lang="en-US" b="1" dirty="0"/>
              <a:t>a Mental Workload Construct</a:t>
            </a:r>
          </a:p>
        </p:txBody>
      </p:sp>
      <p:sp>
        <p:nvSpPr>
          <p:cNvPr id="3" name="Subtitle 2">
            <a:extLst>
              <a:ext uri="{FF2B5EF4-FFF2-40B4-BE49-F238E27FC236}">
                <a16:creationId xmlns:a16="http://schemas.microsoft.com/office/drawing/2014/main" id="{D1145A20-AD28-BC74-4293-AACFA607EBEF}"/>
              </a:ext>
            </a:extLst>
          </p:cNvPr>
          <p:cNvSpPr>
            <a:spLocks noGrp="1"/>
          </p:cNvSpPr>
          <p:nvPr>
            <p:ph type="subTitle" idx="1"/>
          </p:nvPr>
        </p:nvSpPr>
        <p:spPr/>
        <p:txBody>
          <a:bodyPr/>
          <a:lstStyle/>
          <a:p>
            <a:r>
              <a:rPr lang="en-US" dirty="0"/>
              <a:t>Van Acker, </a:t>
            </a:r>
            <a:r>
              <a:rPr lang="en-US" dirty="0" err="1"/>
              <a:t>Parmentier</a:t>
            </a:r>
            <a:r>
              <a:rPr lang="en-US" dirty="0"/>
              <a:t>, </a:t>
            </a:r>
            <a:r>
              <a:rPr lang="en-US" dirty="0" err="1"/>
              <a:t>Vlerick</a:t>
            </a:r>
            <a:r>
              <a:rPr lang="en-US" dirty="0"/>
              <a:t> &amp; </a:t>
            </a:r>
            <a:r>
              <a:rPr lang="en-US" dirty="0" err="1"/>
              <a:t>Saldien</a:t>
            </a:r>
            <a:r>
              <a:rPr lang="en-US" dirty="0"/>
              <a:t> (2018)</a:t>
            </a:r>
          </a:p>
        </p:txBody>
      </p:sp>
    </p:spTree>
    <p:extLst>
      <p:ext uri="{BB962C8B-B14F-4D97-AF65-F5344CB8AC3E}">
        <p14:creationId xmlns:p14="http://schemas.microsoft.com/office/powerpoint/2010/main" val="4240080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1F1E-EBA8-F6FD-39D2-AF614896B356}"/>
              </a:ext>
            </a:extLst>
          </p:cNvPr>
          <p:cNvSpPr>
            <a:spLocks noGrp="1"/>
          </p:cNvSpPr>
          <p:nvPr>
            <p:ph type="title"/>
          </p:nvPr>
        </p:nvSpPr>
        <p:spPr>
          <a:xfrm>
            <a:off x="838200" y="0"/>
            <a:ext cx="10515600" cy="1325563"/>
          </a:xfrm>
        </p:spPr>
        <p:txBody>
          <a:bodyPr/>
          <a:lstStyle/>
          <a:p>
            <a:pPr algn="ctr"/>
            <a:r>
              <a:rPr lang="en-US" b="1" dirty="0">
                <a:solidFill>
                  <a:schemeClr val="accent1"/>
                </a:solidFill>
              </a:rPr>
              <a:t>Antecedents -&gt; Construct -&gt; Consequences</a:t>
            </a:r>
            <a:br>
              <a:rPr lang="en-US" b="1" dirty="0">
                <a:solidFill>
                  <a:schemeClr val="accent1"/>
                </a:solidFill>
              </a:rPr>
            </a:br>
            <a:r>
              <a:rPr lang="en-US" b="1" dirty="0">
                <a:solidFill>
                  <a:schemeClr val="accent1"/>
                </a:solidFill>
              </a:rPr>
              <a:t>Conceptualization of Mental Workload</a:t>
            </a:r>
          </a:p>
        </p:txBody>
      </p:sp>
      <p:pic>
        <p:nvPicPr>
          <p:cNvPr id="4" name="Picture 3" descr="A diagram of a diagram&#10;&#10;Description automatically generated">
            <a:extLst>
              <a:ext uri="{FF2B5EF4-FFF2-40B4-BE49-F238E27FC236}">
                <a16:creationId xmlns:a16="http://schemas.microsoft.com/office/drawing/2014/main" id="{4F34ACAE-DF8C-D9B4-6842-9FE4207843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16966"/>
            <a:ext cx="12192000" cy="4077730"/>
          </a:xfrm>
          <a:prstGeom prst="rect">
            <a:avLst/>
          </a:prstGeom>
        </p:spPr>
      </p:pic>
    </p:spTree>
    <p:extLst>
      <p:ext uri="{BB962C8B-B14F-4D97-AF65-F5344CB8AC3E}">
        <p14:creationId xmlns:p14="http://schemas.microsoft.com/office/powerpoint/2010/main" val="49348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45F27-F785-5A8A-190B-51F5FAB5EFB7}"/>
              </a:ext>
            </a:extLst>
          </p:cNvPr>
          <p:cNvSpPr>
            <a:spLocks noGrp="1"/>
          </p:cNvSpPr>
          <p:nvPr>
            <p:ph type="title"/>
          </p:nvPr>
        </p:nvSpPr>
        <p:spPr/>
        <p:txBody>
          <a:bodyPr/>
          <a:lstStyle/>
          <a:p>
            <a:pPr algn="ctr"/>
            <a:r>
              <a:rPr lang="en-US" b="1" dirty="0">
                <a:solidFill>
                  <a:schemeClr val="accent1"/>
                </a:solidFill>
              </a:rPr>
              <a:t>Proposed Operational Definition</a:t>
            </a:r>
          </a:p>
        </p:txBody>
      </p:sp>
      <p:sp>
        <p:nvSpPr>
          <p:cNvPr id="3" name="Content Placeholder 2">
            <a:extLst>
              <a:ext uri="{FF2B5EF4-FFF2-40B4-BE49-F238E27FC236}">
                <a16:creationId xmlns:a16="http://schemas.microsoft.com/office/drawing/2014/main" id="{2B911C74-5175-18DA-B47E-73BCACD7745D}"/>
              </a:ext>
            </a:extLst>
          </p:cNvPr>
          <p:cNvSpPr>
            <a:spLocks noGrp="1"/>
          </p:cNvSpPr>
          <p:nvPr>
            <p:ph idx="1"/>
          </p:nvPr>
        </p:nvSpPr>
        <p:spPr>
          <a:xfrm>
            <a:off x="838200" y="2627136"/>
            <a:ext cx="10515600" cy="3141486"/>
          </a:xfrm>
        </p:spPr>
        <p:txBody>
          <a:bodyPr>
            <a:normAutofit/>
          </a:bodyPr>
          <a:lstStyle/>
          <a:p>
            <a:pPr marL="0" indent="0" algn="ctr">
              <a:buNone/>
            </a:pPr>
            <a:r>
              <a:rPr lang="en-US" sz="3600" dirty="0"/>
              <a:t>Mental Workload is a subjectively experienced</a:t>
            </a:r>
            <a:br>
              <a:rPr lang="en-US" sz="3600" dirty="0"/>
            </a:br>
            <a:r>
              <a:rPr lang="en-US" sz="3600" dirty="0"/>
              <a:t>physiological processing state, revealing the interplay</a:t>
            </a:r>
            <a:br>
              <a:rPr lang="en-US" sz="3600" dirty="0"/>
            </a:br>
            <a:r>
              <a:rPr lang="en-US" sz="3600" dirty="0"/>
              <a:t>between one’s limited and multidimensional cognitive</a:t>
            </a:r>
            <a:br>
              <a:rPr lang="en-US" sz="3600" dirty="0"/>
            </a:br>
            <a:r>
              <a:rPr lang="en-US" sz="3600" dirty="0"/>
              <a:t>resources and </a:t>
            </a:r>
            <a:r>
              <a:rPr lang="en-US" sz="3600" strike="sngStrike" dirty="0"/>
              <a:t>the</a:t>
            </a:r>
            <a:r>
              <a:rPr lang="en-US" sz="3600" dirty="0"/>
              <a:t> cognitive work demands</a:t>
            </a:r>
            <a:br>
              <a:rPr lang="en-US" sz="3600" dirty="0"/>
            </a:br>
            <a:r>
              <a:rPr lang="en-US" sz="3600" strike="sngStrike" dirty="0"/>
              <a:t>being exposed to</a:t>
            </a:r>
          </a:p>
        </p:txBody>
      </p:sp>
    </p:spTree>
    <p:extLst>
      <p:ext uri="{BB962C8B-B14F-4D97-AF65-F5344CB8AC3E}">
        <p14:creationId xmlns:p14="http://schemas.microsoft.com/office/powerpoint/2010/main" val="2015338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7755A-0DD9-95CA-9E2B-88EF3648EB60}"/>
              </a:ext>
            </a:extLst>
          </p:cNvPr>
          <p:cNvSpPr>
            <a:spLocks noGrp="1"/>
          </p:cNvSpPr>
          <p:nvPr>
            <p:ph type="title"/>
          </p:nvPr>
        </p:nvSpPr>
        <p:spPr/>
        <p:txBody>
          <a:bodyPr/>
          <a:lstStyle/>
          <a:p>
            <a:r>
              <a:rPr lang="en-US" b="1" dirty="0">
                <a:solidFill>
                  <a:schemeClr val="accent1"/>
                </a:solidFill>
              </a:rPr>
              <a:t>A bit of a </a:t>
            </a:r>
            <a:r>
              <a:rPr lang="en-US" b="1" i="1" dirty="0">
                <a:solidFill>
                  <a:schemeClr val="accent1"/>
                </a:solidFill>
              </a:rPr>
              <a:t>non sequitur</a:t>
            </a:r>
            <a:r>
              <a:rPr lang="en-US" b="1" dirty="0">
                <a:solidFill>
                  <a:schemeClr val="accent1"/>
                </a:solidFill>
              </a:rPr>
              <a:t>?</a:t>
            </a:r>
          </a:p>
        </p:txBody>
      </p:sp>
      <p:sp>
        <p:nvSpPr>
          <p:cNvPr id="3" name="Content Placeholder 2">
            <a:extLst>
              <a:ext uri="{FF2B5EF4-FFF2-40B4-BE49-F238E27FC236}">
                <a16:creationId xmlns:a16="http://schemas.microsoft.com/office/drawing/2014/main" id="{C932A51E-544F-4737-C731-FD8ED8760FB1}"/>
              </a:ext>
            </a:extLst>
          </p:cNvPr>
          <p:cNvSpPr>
            <a:spLocks noGrp="1"/>
          </p:cNvSpPr>
          <p:nvPr>
            <p:ph idx="1"/>
          </p:nvPr>
        </p:nvSpPr>
        <p:spPr>
          <a:xfrm>
            <a:off x="838200" y="1825625"/>
            <a:ext cx="10515600" cy="4667250"/>
          </a:xfrm>
        </p:spPr>
        <p:txBody>
          <a:bodyPr/>
          <a:lstStyle/>
          <a:p>
            <a:pPr marL="0" indent="0">
              <a:buNone/>
            </a:pPr>
            <a:r>
              <a:rPr lang="en-US" dirty="0"/>
              <a:t>Page 355…</a:t>
            </a:r>
          </a:p>
          <a:p>
            <a:pPr marL="0" indent="0">
              <a:buNone/>
            </a:pPr>
            <a:r>
              <a:rPr lang="en-US" dirty="0"/>
              <a:t>“…these multiple cognitive resources are considered to draw from the same underlying pool of energy resources as do emotional resources and physical resources (Kahneman, 1973; Norman &amp; </a:t>
            </a:r>
            <a:r>
              <a:rPr lang="en-US" dirty="0" err="1"/>
              <a:t>Bobrow</a:t>
            </a:r>
            <a:r>
              <a:rPr lang="en-US" dirty="0"/>
              <a:t>, 1975; </a:t>
            </a:r>
            <a:r>
              <a:rPr lang="en-US" dirty="0" err="1"/>
              <a:t>Mandler</a:t>
            </a:r>
            <a:r>
              <a:rPr lang="en-US" dirty="0"/>
              <a:t>, 1979).  This way…these three load factors can in fact draw resources away from each other.”</a:t>
            </a:r>
          </a:p>
          <a:p>
            <a:pPr marL="0" indent="0">
              <a:buNone/>
            </a:pPr>
            <a:endParaRPr lang="en-US" dirty="0"/>
          </a:p>
          <a:p>
            <a:pPr marL="0" indent="0">
              <a:buNone/>
            </a:pPr>
            <a:r>
              <a:rPr lang="en-US" dirty="0">
                <a:solidFill>
                  <a:srgbClr val="FF0000"/>
                </a:solidFill>
              </a:rPr>
              <a:t>Seems to “confabulate” the mutually exclusive concepts of single resource versus multiple resource theory ???</a:t>
            </a:r>
          </a:p>
        </p:txBody>
      </p:sp>
    </p:spTree>
    <p:extLst>
      <p:ext uri="{BB962C8B-B14F-4D97-AF65-F5344CB8AC3E}">
        <p14:creationId xmlns:p14="http://schemas.microsoft.com/office/powerpoint/2010/main" val="1672476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3949B-3799-5AD8-1BD0-A8DB131FC3F0}"/>
              </a:ext>
            </a:extLst>
          </p:cNvPr>
          <p:cNvSpPr>
            <a:spLocks noGrp="1"/>
          </p:cNvSpPr>
          <p:nvPr>
            <p:ph type="title"/>
          </p:nvPr>
        </p:nvSpPr>
        <p:spPr>
          <a:xfrm>
            <a:off x="0" y="1"/>
            <a:ext cx="10515600" cy="1275644"/>
          </a:xfrm>
        </p:spPr>
        <p:txBody>
          <a:bodyPr/>
          <a:lstStyle/>
          <a:p>
            <a:r>
              <a:rPr lang="en-US" b="1" dirty="0">
                <a:solidFill>
                  <a:schemeClr val="accent1"/>
                </a:solidFill>
              </a:rPr>
              <a:t>Wither thou </a:t>
            </a:r>
            <a:r>
              <a:rPr lang="en-US" b="1" dirty="0" err="1">
                <a:solidFill>
                  <a:schemeClr val="accent1"/>
                </a:solidFill>
              </a:rPr>
              <a:t>goest</a:t>
            </a:r>
            <a:r>
              <a:rPr lang="en-US" b="1" dirty="0">
                <a:solidFill>
                  <a:schemeClr val="accent1"/>
                </a:solidFill>
              </a:rPr>
              <a:t>, Human Factors….</a:t>
            </a:r>
          </a:p>
        </p:txBody>
      </p:sp>
      <p:pic>
        <p:nvPicPr>
          <p:cNvPr id="4" name="Picture 3" descr="A book cover with a black background&#10;&#10;Description automatically generated">
            <a:extLst>
              <a:ext uri="{FF2B5EF4-FFF2-40B4-BE49-F238E27FC236}">
                <a16:creationId xmlns:a16="http://schemas.microsoft.com/office/drawing/2014/main" id="{6566F79D-A381-38D7-CC2C-D7994CB81B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133" y="1502664"/>
            <a:ext cx="2794637" cy="4153846"/>
          </a:xfrm>
          <a:prstGeom prst="rect">
            <a:avLst/>
          </a:prstGeom>
        </p:spPr>
      </p:pic>
      <p:sp>
        <p:nvSpPr>
          <p:cNvPr id="5" name="TextBox 4">
            <a:extLst>
              <a:ext uri="{FF2B5EF4-FFF2-40B4-BE49-F238E27FC236}">
                <a16:creationId xmlns:a16="http://schemas.microsoft.com/office/drawing/2014/main" id="{7AC7CD58-A40B-5BAF-F1D3-F3948412C243}"/>
              </a:ext>
            </a:extLst>
          </p:cNvPr>
          <p:cNvSpPr txBox="1"/>
          <p:nvPr/>
        </p:nvSpPr>
        <p:spPr>
          <a:xfrm>
            <a:off x="4380931" y="1132764"/>
            <a:ext cx="6796585" cy="4893647"/>
          </a:xfrm>
          <a:prstGeom prst="rect">
            <a:avLst/>
          </a:prstGeom>
          <a:noFill/>
        </p:spPr>
        <p:txBody>
          <a:bodyPr wrap="square" rtlCol="0">
            <a:spAutoFit/>
          </a:bodyPr>
          <a:lstStyle/>
          <a:p>
            <a:r>
              <a:rPr lang="en-US" sz="2400"/>
              <a:t>Do not </a:t>
            </a:r>
            <a:r>
              <a:rPr lang="en-US" sz="2400" dirty="0"/>
              <a:t>be discouraged by the “state of the art” in mental workload and cognitive science (writ large).  Even the basic study of physics has muddled through similar concept development problems in the past.</a:t>
            </a:r>
          </a:p>
          <a:p>
            <a:endParaRPr lang="en-US" sz="2400" dirty="0"/>
          </a:p>
          <a:p>
            <a:r>
              <a:rPr lang="en-US" sz="2400" u="sng" dirty="0"/>
              <a:t>Case in point</a:t>
            </a:r>
            <a:r>
              <a:rPr lang="en-US" sz="2400" dirty="0"/>
              <a:t>:</a:t>
            </a:r>
          </a:p>
          <a:p>
            <a:r>
              <a:rPr lang="en-US" sz="2400" dirty="0"/>
              <a:t>The concept of </a:t>
            </a:r>
            <a:r>
              <a:rPr lang="en-US" sz="2400" dirty="0">
                <a:solidFill>
                  <a:srgbClr val="00B050"/>
                </a:solidFill>
              </a:rPr>
              <a:t>TEMPERATURE</a:t>
            </a:r>
            <a:r>
              <a:rPr lang="en-US" sz="2400" dirty="0"/>
              <a:t>.</a:t>
            </a:r>
          </a:p>
          <a:p>
            <a:endParaRPr lang="en-US" dirty="0"/>
          </a:p>
          <a:p>
            <a:r>
              <a:rPr lang="en-US" dirty="0" err="1"/>
              <a:t>Hasok</a:t>
            </a:r>
            <a:r>
              <a:rPr lang="en-US" dirty="0"/>
              <a:t> Chang’s most excellent book explores the struggles of competing operational definitions of temperature in the 18</a:t>
            </a:r>
            <a:r>
              <a:rPr lang="en-US" baseline="30000" dirty="0"/>
              <a:t>th</a:t>
            </a:r>
            <a:r>
              <a:rPr lang="en-US" dirty="0"/>
              <a:t> and 19</a:t>
            </a:r>
            <a:r>
              <a:rPr lang="en-US" baseline="30000" dirty="0"/>
              <a:t>th</a:t>
            </a:r>
            <a:r>
              <a:rPr lang="en-US" dirty="0"/>
              <a:t> centuries and the ultimate development of a representational model following many decades of struggle and research.  It is worth careful reading as it chronicles the evolution of a construct from a purely applied operationalized state (akin to today’s MWL) to a fully representation construct based on a well-defined mechanism.</a:t>
            </a:r>
          </a:p>
        </p:txBody>
      </p:sp>
    </p:spTree>
    <p:extLst>
      <p:ext uri="{BB962C8B-B14F-4D97-AF65-F5344CB8AC3E}">
        <p14:creationId xmlns:p14="http://schemas.microsoft.com/office/powerpoint/2010/main" val="3852844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9BD3F-46B2-B0F2-C3F9-D6890FFF78EE}"/>
              </a:ext>
            </a:extLst>
          </p:cNvPr>
          <p:cNvSpPr>
            <a:spLocks noGrp="1"/>
          </p:cNvSpPr>
          <p:nvPr>
            <p:ph type="title"/>
          </p:nvPr>
        </p:nvSpPr>
        <p:spPr/>
        <p:txBody>
          <a:bodyPr/>
          <a:lstStyle/>
          <a:p>
            <a:pPr algn="ctr"/>
            <a:r>
              <a:rPr lang="en-US" b="1" dirty="0">
                <a:solidFill>
                  <a:schemeClr val="accent1"/>
                </a:solidFill>
              </a:rPr>
              <a:t>Motivation</a:t>
            </a:r>
          </a:p>
        </p:txBody>
      </p:sp>
      <p:sp>
        <p:nvSpPr>
          <p:cNvPr id="3" name="Content Placeholder 2">
            <a:extLst>
              <a:ext uri="{FF2B5EF4-FFF2-40B4-BE49-F238E27FC236}">
                <a16:creationId xmlns:a16="http://schemas.microsoft.com/office/drawing/2014/main" id="{C00A0EE1-B37A-9A28-AFDD-F342B97E05DA}"/>
              </a:ext>
            </a:extLst>
          </p:cNvPr>
          <p:cNvSpPr>
            <a:spLocks noGrp="1"/>
          </p:cNvSpPr>
          <p:nvPr>
            <p:ph idx="1"/>
          </p:nvPr>
        </p:nvSpPr>
        <p:spPr/>
        <p:txBody>
          <a:bodyPr/>
          <a:lstStyle/>
          <a:p>
            <a:r>
              <a:rPr lang="en-US" dirty="0"/>
              <a:t>Our understanding of Mental Workload still lacks theoretical coherence</a:t>
            </a:r>
            <a:br>
              <a:rPr lang="en-US" dirty="0"/>
            </a:br>
            <a:endParaRPr lang="en-US" dirty="0"/>
          </a:p>
          <a:p>
            <a:r>
              <a:rPr lang="en-US" dirty="0"/>
              <a:t>The human factors/ergonomics literature is characterized by numerous </a:t>
            </a:r>
            <a:r>
              <a:rPr lang="en-US" u="sng" dirty="0"/>
              <a:t>ad hoc operationalizations </a:t>
            </a:r>
            <a:br>
              <a:rPr lang="en-US" dirty="0"/>
            </a:br>
            <a:endParaRPr lang="en-US" dirty="0"/>
          </a:p>
          <a:p>
            <a:r>
              <a:rPr lang="en-US" dirty="0"/>
              <a:t>Given this “fuzzy” set…the Mental Workload construct has been resistant to recursive development, improvement and validation</a:t>
            </a:r>
          </a:p>
        </p:txBody>
      </p:sp>
    </p:spTree>
    <p:extLst>
      <p:ext uri="{BB962C8B-B14F-4D97-AF65-F5344CB8AC3E}">
        <p14:creationId xmlns:p14="http://schemas.microsoft.com/office/powerpoint/2010/main" val="2952683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1F1E-EBA8-F6FD-39D2-AF614896B356}"/>
              </a:ext>
            </a:extLst>
          </p:cNvPr>
          <p:cNvSpPr>
            <a:spLocks noGrp="1"/>
          </p:cNvSpPr>
          <p:nvPr>
            <p:ph type="title"/>
          </p:nvPr>
        </p:nvSpPr>
        <p:spPr/>
        <p:txBody>
          <a:bodyPr/>
          <a:lstStyle/>
          <a:p>
            <a:pPr algn="ctr"/>
            <a:r>
              <a:rPr lang="en-US" b="1" dirty="0">
                <a:solidFill>
                  <a:schemeClr val="accent1"/>
                </a:solidFill>
              </a:rPr>
              <a:t>Representative Operational Definitions</a:t>
            </a:r>
          </a:p>
        </p:txBody>
      </p:sp>
      <p:sp>
        <p:nvSpPr>
          <p:cNvPr id="3" name="Content Placeholder 2">
            <a:extLst>
              <a:ext uri="{FF2B5EF4-FFF2-40B4-BE49-F238E27FC236}">
                <a16:creationId xmlns:a16="http://schemas.microsoft.com/office/drawing/2014/main" id="{A8638667-08BE-4F91-0CDF-4A2AC761F02F}"/>
              </a:ext>
            </a:extLst>
          </p:cNvPr>
          <p:cNvSpPr>
            <a:spLocks noGrp="1"/>
          </p:cNvSpPr>
          <p:nvPr>
            <p:ph idx="1"/>
          </p:nvPr>
        </p:nvSpPr>
        <p:spPr/>
        <p:txBody>
          <a:bodyPr/>
          <a:lstStyle/>
          <a:p>
            <a:r>
              <a:rPr lang="en-US" dirty="0"/>
              <a:t>“any measure of the amount of mental </a:t>
            </a:r>
            <a:r>
              <a:rPr lang="en-US" u="sng" dirty="0"/>
              <a:t>effort</a:t>
            </a:r>
            <a:r>
              <a:rPr lang="en-US" dirty="0"/>
              <a:t> required to perform a task”</a:t>
            </a:r>
            <a:br>
              <a:rPr lang="en-US" dirty="0"/>
            </a:br>
            <a:r>
              <a:rPr lang="en-US" dirty="0"/>
              <a:t>	</a:t>
            </a:r>
            <a:r>
              <a:rPr lang="en-US" sz="2400" dirty="0"/>
              <a:t>Dictionary of Human Factors/Ergonomics</a:t>
            </a:r>
            <a:br>
              <a:rPr lang="en-US" sz="2400" dirty="0"/>
            </a:br>
            <a:endParaRPr lang="en-US" sz="2400" dirty="0"/>
          </a:p>
          <a:p>
            <a:r>
              <a:rPr lang="en-US" dirty="0"/>
              <a:t>“an </a:t>
            </a:r>
            <a:r>
              <a:rPr lang="en-US" u="sng" dirty="0"/>
              <a:t>inferred construct </a:t>
            </a:r>
            <a:r>
              <a:rPr lang="en-US" dirty="0"/>
              <a:t>that mediates between task difficulty, operator skill and observed performance”</a:t>
            </a:r>
            <a:br>
              <a:rPr lang="en-US" dirty="0"/>
            </a:br>
            <a:r>
              <a:rPr lang="en-US" dirty="0"/>
              <a:t>		</a:t>
            </a:r>
            <a:r>
              <a:rPr lang="en-US" sz="2400" dirty="0"/>
              <a:t>Neville Moray (1979)</a:t>
            </a:r>
            <a:br>
              <a:rPr lang="en-US" sz="2400" dirty="0"/>
            </a:br>
            <a:endParaRPr lang="en-US" sz="2400" dirty="0"/>
          </a:p>
          <a:p>
            <a:r>
              <a:rPr lang="en-US" dirty="0"/>
              <a:t>“How hard the brain is </a:t>
            </a:r>
            <a:r>
              <a:rPr lang="en-US" u="sng" dirty="0"/>
              <a:t>working</a:t>
            </a:r>
            <a:r>
              <a:rPr lang="en-US" dirty="0"/>
              <a:t> to meet task demand”</a:t>
            </a:r>
            <a:br>
              <a:rPr lang="en-US" dirty="0"/>
            </a:br>
            <a:r>
              <a:rPr lang="en-US" dirty="0"/>
              <a:t>		</a:t>
            </a:r>
            <a:r>
              <a:rPr lang="en-US" sz="2400" dirty="0"/>
              <a:t>Ayaz et al. (2012)</a:t>
            </a:r>
          </a:p>
        </p:txBody>
      </p:sp>
    </p:spTree>
    <p:extLst>
      <p:ext uri="{BB962C8B-B14F-4D97-AF65-F5344CB8AC3E}">
        <p14:creationId xmlns:p14="http://schemas.microsoft.com/office/powerpoint/2010/main" val="1327999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1F1E-EBA8-F6FD-39D2-AF614896B356}"/>
              </a:ext>
            </a:extLst>
          </p:cNvPr>
          <p:cNvSpPr>
            <a:spLocks noGrp="1"/>
          </p:cNvSpPr>
          <p:nvPr>
            <p:ph type="title"/>
          </p:nvPr>
        </p:nvSpPr>
        <p:spPr>
          <a:xfrm>
            <a:off x="838200" y="18255"/>
            <a:ext cx="10515600" cy="1325563"/>
          </a:xfrm>
        </p:spPr>
        <p:txBody>
          <a:bodyPr/>
          <a:lstStyle/>
          <a:p>
            <a:pPr algn="ctr"/>
            <a:r>
              <a:rPr lang="en-US" b="1" i="1" dirty="0">
                <a:solidFill>
                  <a:schemeClr val="accent1"/>
                </a:solidFill>
              </a:rPr>
              <a:t>ad hoc </a:t>
            </a:r>
            <a:r>
              <a:rPr lang="en-US" b="1" dirty="0">
                <a:solidFill>
                  <a:schemeClr val="accent1"/>
                </a:solidFill>
              </a:rPr>
              <a:t>Definitions</a:t>
            </a:r>
          </a:p>
        </p:txBody>
      </p:sp>
      <p:sp>
        <p:nvSpPr>
          <p:cNvPr id="3" name="Content Placeholder 2">
            <a:extLst>
              <a:ext uri="{FF2B5EF4-FFF2-40B4-BE49-F238E27FC236}">
                <a16:creationId xmlns:a16="http://schemas.microsoft.com/office/drawing/2014/main" id="{A8638667-08BE-4F91-0CDF-4A2AC761F02F}"/>
              </a:ext>
            </a:extLst>
          </p:cNvPr>
          <p:cNvSpPr>
            <a:spLocks noGrp="1"/>
          </p:cNvSpPr>
          <p:nvPr>
            <p:ph idx="1"/>
          </p:nvPr>
        </p:nvSpPr>
        <p:spPr>
          <a:xfrm>
            <a:off x="838200" y="1422841"/>
            <a:ext cx="10515600" cy="4351338"/>
          </a:xfrm>
        </p:spPr>
        <p:txBody>
          <a:bodyPr>
            <a:normAutofit fontScale="92500" lnSpcReduction="10000"/>
          </a:bodyPr>
          <a:lstStyle/>
          <a:p>
            <a:r>
              <a:rPr lang="en-US" dirty="0"/>
              <a:t>“the level of </a:t>
            </a:r>
            <a:r>
              <a:rPr lang="en-US" u="sng" dirty="0"/>
              <a:t>attentional resources </a:t>
            </a:r>
            <a:r>
              <a:rPr lang="en-US" dirty="0"/>
              <a:t>required to meet both objective and subjective performance criteria, which may be mediated by task demands, external support and past experience”</a:t>
            </a:r>
            <a:br>
              <a:rPr lang="en-US" dirty="0"/>
            </a:br>
            <a:r>
              <a:rPr lang="en-US" dirty="0"/>
              <a:t>		</a:t>
            </a:r>
            <a:r>
              <a:rPr lang="en-US" sz="2600" dirty="0"/>
              <a:t>Young &amp; Stanton (2001)</a:t>
            </a:r>
            <a:br>
              <a:rPr lang="en-US" sz="2600" dirty="0"/>
            </a:br>
            <a:endParaRPr lang="en-US" sz="2600" dirty="0"/>
          </a:p>
          <a:p>
            <a:r>
              <a:rPr lang="en-US" dirty="0"/>
              <a:t>“a hypothetical construct that represents the </a:t>
            </a:r>
            <a:r>
              <a:rPr lang="en-US" u="sng" dirty="0"/>
              <a:t>cost</a:t>
            </a:r>
            <a:r>
              <a:rPr lang="en-US" dirty="0"/>
              <a:t> incurred by a human operator to achieve a particular level of </a:t>
            </a:r>
            <a:r>
              <a:rPr lang="en-US" u="sng" dirty="0"/>
              <a:t>performance</a:t>
            </a:r>
            <a:r>
              <a:rPr lang="en-US" dirty="0"/>
              <a:t>”</a:t>
            </a:r>
            <a:br>
              <a:rPr lang="en-US" dirty="0"/>
            </a:br>
            <a:r>
              <a:rPr lang="en-US" dirty="0"/>
              <a:t>		</a:t>
            </a:r>
            <a:r>
              <a:rPr lang="en-US" sz="2600" dirty="0"/>
              <a:t>Tony Andre (2001)</a:t>
            </a:r>
            <a:br>
              <a:rPr lang="en-US" sz="2600" dirty="0"/>
            </a:br>
            <a:endParaRPr lang="en-US" sz="2600" dirty="0"/>
          </a:p>
          <a:p>
            <a:r>
              <a:rPr lang="en-US" dirty="0"/>
              <a:t>“intended to capture </a:t>
            </a:r>
            <a:r>
              <a:rPr lang="en-US" u="sng" dirty="0"/>
              <a:t>limitations </a:t>
            </a:r>
            <a:r>
              <a:rPr lang="en-US" dirty="0"/>
              <a:t>on the operator’s information processing apparatus”</a:t>
            </a:r>
            <a:br>
              <a:rPr lang="en-US" dirty="0"/>
            </a:br>
            <a:r>
              <a:rPr lang="en-US" dirty="0"/>
              <a:t>		</a:t>
            </a:r>
            <a:r>
              <a:rPr lang="en-US" sz="2600" dirty="0"/>
              <a:t>Danny Gopher &amp; Manny </a:t>
            </a:r>
            <a:r>
              <a:rPr lang="en-US" sz="2600" dirty="0" err="1"/>
              <a:t>Donchin</a:t>
            </a:r>
            <a:r>
              <a:rPr lang="en-US" sz="2600" dirty="0"/>
              <a:t> (1986)</a:t>
            </a:r>
          </a:p>
        </p:txBody>
      </p:sp>
    </p:spTree>
    <p:extLst>
      <p:ext uri="{BB962C8B-B14F-4D97-AF65-F5344CB8AC3E}">
        <p14:creationId xmlns:p14="http://schemas.microsoft.com/office/powerpoint/2010/main" val="2675825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1F1E-EBA8-F6FD-39D2-AF614896B356}"/>
              </a:ext>
            </a:extLst>
          </p:cNvPr>
          <p:cNvSpPr>
            <a:spLocks noGrp="1"/>
          </p:cNvSpPr>
          <p:nvPr>
            <p:ph type="title"/>
          </p:nvPr>
        </p:nvSpPr>
        <p:spPr/>
        <p:txBody>
          <a:bodyPr/>
          <a:lstStyle/>
          <a:p>
            <a:pPr algn="ctr"/>
            <a:r>
              <a:rPr lang="en-US" b="1" i="1" dirty="0">
                <a:solidFill>
                  <a:schemeClr val="accent1"/>
                </a:solidFill>
              </a:rPr>
              <a:t>ad hoc</a:t>
            </a:r>
            <a:r>
              <a:rPr lang="en-US" b="1" dirty="0">
                <a:solidFill>
                  <a:schemeClr val="accent1"/>
                </a:solidFill>
              </a:rPr>
              <a:t> Definitions</a:t>
            </a:r>
          </a:p>
        </p:txBody>
      </p:sp>
      <p:sp>
        <p:nvSpPr>
          <p:cNvPr id="3" name="Content Placeholder 2">
            <a:extLst>
              <a:ext uri="{FF2B5EF4-FFF2-40B4-BE49-F238E27FC236}">
                <a16:creationId xmlns:a16="http://schemas.microsoft.com/office/drawing/2014/main" id="{A8638667-08BE-4F91-0CDF-4A2AC761F02F}"/>
              </a:ext>
            </a:extLst>
          </p:cNvPr>
          <p:cNvSpPr>
            <a:spLocks noGrp="1"/>
          </p:cNvSpPr>
          <p:nvPr>
            <p:ph idx="1"/>
          </p:nvPr>
        </p:nvSpPr>
        <p:spPr>
          <a:xfrm>
            <a:off x="838200" y="2311050"/>
            <a:ext cx="10515600" cy="3863972"/>
          </a:xfrm>
        </p:spPr>
        <p:txBody>
          <a:bodyPr>
            <a:normAutofit/>
          </a:bodyPr>
          <a:lstStyle/>
          <a:p>
            <a:r>
              <a:rPr lang="en-US" dirty="0"/>
              <a:t>“the </a:t>
            </a:r>
            <a:r>
              <a:rPr lang="en-US" u="sng" dirty="0"/>
              <a:t>cost</a:t>
            </a:r>
            <a:r>
              <a:rPr lang="en-US" dirty="0"/>
              <a:t> of performing one task in terms of the reduction in the capacity to perform additional tasks, given that the two tasks overlap in their </a:t>
            </a:r>
            <a:r>
              <a:rPr lang="en-US" u="sng" dirty="0"/>
              <a:t>resource demands</a:t>
            </a:r>
            <a:r>
              <a:rPr lang="en-US" dirty="0"/>
              <a:t>”</a:t>
            </a:r>
            <a:br>
              <a:rPr lang="en-US" dirty="0"/>
            </a:br>
            <a:r>
              <a:rPr lang="en-US" dirty="0"/>
              <a:t>		</a:t>
            </a:r>
            <a:r>
              <a:rPr lang="en-US" sz="2400" dirty="0"/>
              <a:t>Art Kramer (1987)</a:t>
            </a:r>
            <a:br>
              <a:rPr lang="en-US" sz="2400" dirty="0"/>
            </a:br>
            <a:endParaRPr lang="en-US" sz="2400" dirty="0"/>
          </a:p>
          <a:p>
            <a:r>
              <a:rPr lang="en-US" dirty="0"/>
              <a:t>“refers to that portion of an operator’s </a:t>
            </a:r>
            <a:r>
              <a:rPr lang="en-US" u="sng" dirty="0"/>
              <a:t>limited capacity </a:t>
            </a:r>
            <a:r>
              <a:rPr lang="en-US" dirty="0"/>
              <a:t>actually required to perform a particular task”</a:t>
            </a:r>
            <a:br>
              <a:rPr lang="en-US" dirty="0"/>
            </a:br>
            <a:r>
              <a:rPr lang="en-US" dirty="0"/>
              <a:t>		</a:t>
            </a:r>
            <a:r>
              <a:rPr lang="en-US" sz="2400" dirty="0"/>
              <a:t>O’Donnell &amp; </a:t>
            </a:r>
            <a:r>
              <a:rPr lang="en-US" sz="2400" dirty="0" err="1"/>
              <a:t>Eggemeier</a:t>
            </a:r>
            <a:r>
              <a:rPr lang="en-US" sz="2400" dirty="0"/>
              <a:t> (1986)</a:t>
            </a:r>
            <a:br>
              <a:rPr lang="en-US" sz="2400" dirty="0"/>
            </a:br>
            <a:endParaRPr lang="en-US" sz="2400" dirty="0"/>
          </a:p>
          <a:p>
            <a:pPr marL="0" indent="0">
              <a:buNone/>
            </a:pPr>
            <a:endParaRPr lang="en-US" dirty="0"/>
          </a:p>
        </p:txBody>
      </p:sp>
    </p:spTree>
    <p:extLst>
      <p:ext uri="{BB962C8B-B14F-4D97-AF65-F5344CB8AC3E}">
        <p14:creationId xmlns:p14="http://schemas.microsoft.com/office/powerpoint/2010/main" val="4020250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53495-2ED8-8750-CE78-547893C9B43A}"/>
              </a:ext>
            </a:extLst>
          </p:cNvPr>
          <p:cNvSpPr>
            <a:spLocks noGrp="1"/>
          </p:cNvSpPr>
          <p:nvPr>
            <p:ph type="title"/>
          </p:nvPr>
        </p:nvSpPr>
        <p:spPr>
          <a:xfrm>
            <a:off x="838200" y="0"/>
            <a:ext cx="10515600" cy="1325563"/>
          </a:xfrm>
        </p:spPr>
        <p:txBody>
          <a:bodyPr/>
          <a:lstStyle/>
          <a:p>
            <a:pPr algn="ctr"/>
            <a:r>
              <a:rPr lang="en-US" b="1" dirty="0">
                <a:solidFill>
                  <a:schemeClr val="accent1"/>
                </a:solidFill>
              </a:rPr>
              <a:t>van Acker et al. Remediation Strategy</a:t>
            </a:r>
          </a:p>
        </p:txBody>
      </p:sp>
      <p:sp>
        <p:nvSpPr>
          <p:cNvPr id="3" name="Content Placeholder 2">
            <a:extLst>
              <a:ext uri="{FF2B5EF4-FFF2-40B4-BE49-F238E27FC236}">
                <a16:creationId xmlns:a16="http://schemas.microsoft.com/office/drawing/2014/main" id="{E9D1C74B-D2B8-7BC5-5FCE-E4CE6EF8A330}"/>
              </a:ext>
            </a:extLst>
          </p:cNvPr>
          <p:cNvSpPr>
            <a:spLocks noGrp="1"/>
          </p:cNvSpPr>
          <p:nvPr>
            <p:ph idx="1"/>
          </p:nvPr>
        </p:nvSpPr>
        <p:spPr>
          <a:xfrm>
            <a:off x="838200" y="1253330"/>
            <a:ext cx="10515600" cy="4842669"/>
          </a:xfrm>
        </p:spPr>
        <p:txBody>
          <a:bodyPr/>
          <a:lstStyle/>
          <a:p>
            <a:r>
              <a:rPr lang="en-US" dirty="0"/>
              <a:t>Perform a </a:t>
            </a:r>
            <a:r>
              <a:rPr lang="en-US" u="sng" dirty="0"/>
              <a:t>critical concept analysis </a:t>
            </a:r>
            <a:r>
              <a:rPr lang="en-US" dirty="0"/>
              <a:t>using </a:t>
            </a:r>
            <a:r>
              <a:rPr lang="en-US" dirty="0">
                <a:solidFill>
                  <a:srgbClr val="00B050"/>
                </a:solidFill>
              </a:rPr>
              <a:t>Walker and Avant’s (2011) Strategies for Theory Construction in Nursing</a:t>
            </a:r>
            <a:br>
              <a:rPr lang="en-US" dirty="0"/>
            </a:br>
            <a:endParaRPr lang="en-US" dirty="0"/>
          </a:p>
          <a:p>
            <a:r>
              <a:rPr lang="en-US" dirty="0"/>
              <a:t>Literature review to reveal a construct’s </a:t>
            </a:r>
            <a:r>
              <a:rPr lang="en-US" u="sng" dirty="0"/>
              <a:t>Defining Attributes </a:t>
            </a:r>
            <a:r>
              <a:rPr lang="en-US" dirty="0"/>
              <a:t>(essential characteristics)</a:t>
            </a:r>
          </a:p>
          <a:p>
            <a:r>
              <a:rPr lang="en-US" dirty="0"/>
              <a:t>Systematically organize </a:t>
            </a:r>
            <a:r>
              <a:rPr lang="en-US" u="sng" dirty="0"/>
              <a:t>Antecedents</a:t>
            </a:r>
            <a:r>
              <a:rPr lang="en-US" dirty="0"/>
              <a:t> and their relationships to predictive outcomes (i.e., </a:t>
            </a:r>
            <a:r>
              <a:rPr lang="en-US" u="sng" dirty="0"/>
              <a:t>Consequences</a:t>
            </a:r>
            <a:r>
              <a:rPr lang="en-US" dirty="0"/>
              <a:t>)</a:t>
            </a:r>
          </a:p>
          <a:p>
            <a:r>
              <a:rPr lang="en-US" dirty="0"/>
              <a:t>Develop </a:t>
            </a:r>
            <a:r>
              <a:rPr lang="en-US" dirty="0">
                <a:solidFill>
                  <a:srgbClr val="00B050"/>
                </a:solidFill>
              </a:rPr>
              <a:t>Antecedents -&gt; Construct -&gt; Consequences </a:t>
            </a:r>
            <a:r>
              <a:rPr lang="en-US" dirty="0"/>
              <a:t>working model that demonstrates internal consistency</a:t>
            </a:r>
          </a:p>
          <a:p>
            <a:r>
              <a:rPr lang="en-US" dirty="0"/>
              <a:t>Constrain construct using “competing scenarios” that incorporate ideal, related, borderline and contrary “case studies”</a:t>
            </a:r>
          </a:p>
          <a:p>
            <a:endParaRPr lang="en-US" dirty="0"/>
          </a:p>
          <a:p>
            <a:pPr marL="0" indent="0">
              <a:buNone/>
            </a:pPr>
            <a:endParaRPr lang="en-US" dirty="0"/>
          </a:p>
        </p:txBody>
      </p:sp>
    </p:spTree>
    <p:extLst>
      <p:ext uri="{BB962C8B-B14F-4D97-AF65-F5344CB8AC3E}">
        <p14:creationId xmlns:p14="http://schemas.microsoft.com/office/powerpoint/2010/main" val="26159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A9EB0-B237-D981-40E3-3218B3B1A043}"/>
              </a:ext>
            </a:extLst>
          </p:cNvPr>
          <p:cNvSpPr>
            <a:spLocks noGrp="1"/>
          </p:cNvSpPr>
          <p:nvPr>
            <p:ph type="title"/>
          </p:nvPr>
        </p:nvSpPr>
        <p:spPr>
          <a:xfrm>
            <a:off x="838200" y="18256"/>
            <a:ext cx="10515600" cy="1031612"/>
          </a:xfrm>
        </p:spPr>
        <p:txBody>
          <a:bodyPr/>
          <a:lstStyle/>
          <a:p>
            <a:pPr algn="ctr"/>
            <a:r>
              <a:rPr lang="en-US" b="1" dirty="0">
                <a:solidFill>
                  <a:schemeClr val="accent1"/>
                </a:solidFill>
              </a:rPr>
              <a:t>Mental Workload Attribute Analysis</a:t>
            </a:r>
          </a:p>
        </p:txBody>
      </p:sp>
      <p:sp>
        <p:nvSpPr>
          <p:cNvPr id="3" name="Content Placeholder 2">
            <a:extLst>
              <a:ext uri="{FF2B5EF4-FFF2-40B4-BE49-F238E27FC236}">
                <a16:creationId xmlns:a16="http://schemas.microsoft.com/office/drawing/2014/main" id="{F7D88ED7-030D-8377-0F52-A39D1C900CE7}"/>
              </a:ext>
            </a:extLst>
          </p:cNvPr>
          <p:cNvSpPr>
            <a:spLocks noGrp="1"/>
          </p:cNvSpPr>
          <p:nvPr>
            <p:ph idx="1"/>
          </p:nvPr>
        </p:nvSpPr>
        <p:spPr>
          <a:xfrm>
            <a:off x="838200" y="970846"/>
            <a:ext cx="10515600" cy="5576448"/>
          </a:xfrm>
        </p:spPr>
        <p:txBody>
          <a:bodyPr/>
          <a:lstStyle/>
          <a:p>
            <a:r>
              <a:rPr lang="en-US" dirty="0"/>
              <a:t>Information processing models/architecture</a:t>
            </a:r>
          </a:p>
          <a:p>
            <a:r>
              <a:rPr lang="en-US" dirty="0">
                <a:solidFill>
                  <a:srgbClr val="00B050"/>
                </a:solidFill>
              </a:rPr>
              <a:t>Attention Theories</a:t>
            </a:r>
            <a:r>
              <a:rPr lang="en-US" dirty="0"/>
              <a:t>:</a:t>
            </a:r>
            <a:br>
              <a:rPr lang="en-US" dirty="0"/>
            </a:br>
            <a:r>
              <a:rPr lang="en-US" dirty="0"/>
              <a:t>	Working memory architecture</a:t>
            </a:r>
            <a:br>
              <a:rPr lang="en-US" dirty="0"/>
            </a:br>
            <a:r>
              <a:rPr lang="en-US" dirty="0"/>
              <a:t>	monitoring and allocation of attention</a:t>
            </a:r>
            <a:br>
              <a:rPr lang="en-US" dirty="0"/>
            </a:br>
            <a:r>
              <a:rPr lang="en-US" dirty="0"/>
              <a:t>		“resource” models trump “filter” models</a:t>
            </a:r>
            <a:br>
              <a:rPr lang="en-US" dirty="0"/>
            </a:br>
            <a:r>
              <a:rPr lang="en-US" dirty="0"/>
              <a:t>	varieties of attention: selective, divided, vigilance</a:t>
            </a:r>
            <a:br>
              <a:rPr lang="en-US" dirty="0"/>
            </a:br>
            <a:r>
              <a:rPr lang="en-US" dirty="0"/>
              <a:t>	multitasking</a:t>
            </a:r>
            <a:br>
              <a:rPr lang="en-US" dirty="0"/>
            </a:br>
            <a:r>
              <a:rPr lang="en-US" dirty="0"/>
              <a:t>	Multiple Resource Theory (</a:t>
            </a:r>
            <a:r>
              <a:rPr lang="en-US" dirty="0" err="1"/>
              <a:t>Wickens</a:t>
            </a:r>
            <a:r>
              <a:rPr lang="en-US" dirty="0"/>
              <a:t>’ “cube”)</a:t>
            </a:r>
            <a:br>
              <a:rPr lang="en-US" dirty="0"/>
            </a:br>
            <a:r>
              <a:rPr lang="en-US" dirty="0"/>
              <a:t>	controlled processing—automaticity continuum</a:t>
            </a:r>
          </a:p>
          <a:p>
            <a:r>
              <a:rPr lang="en-US" dirty="0"/>
              <a:t>Monitoring and effective allocation of attentional resources requires </a:t>
            </a:r>
            <a:r>
              <a:rPr lang="en-US" dirty="0">
                <a:solidFill>
                  <a:srgbClr val="00B050"/>
                </a:solidFill>
              </a:rPr>
              <a:t>effort</a:t>
            </a:r>
          </a:p>
          <a:p>
            <a:r>
              <a:rPr lang="en-US" dirty="0"/>
              <a:t>Cognitive effort is accompanied by distinctive </a:t>
            </a:r>
            <a:r>
              <a:rPr lang="en-US" dirty="0">
                <a:solidFill>
                  <a:srgbClr val="00B050"/>
                </a:solidFill>
              </a:rPr>
              <a:t>subjective experience</a:t>
            </a:r>
            <a:br>
              <a:rPr lang="en-US" dirty="0"/>
            </a:br>
            <a:r>
              <a:rPr lang="en-US" dirty="0"/>
              <a:t>(negative valence???)</a:t>
            </a:r>
          </a:p>
          <a:p>
            <a:endParaRPr lang="en-US" dirty="0"/>
          </a:p>
        </p:txBody>
      </p:sp>
    </p:spTree>
    <p:extLst>
      <p:ext uri="{BB962C8B-B14F-4D97-AF65-F5344CB8AC3E}">
        <p14:creationId xmlns:p14="http://schemas.microsoft.com/office/powerpoint/2010/main" val="3291080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1F1E-EBA8-F6FD-39D2-AF614896B356}"/>
              </a:ext>
            </a:extLst>
          </p:cNvPr>
          <p:cNvSpPr>
            <a:spLocks noGrp="1"/>
          </p:cNvSpPr>
          <p:nvPr>
            <p:ph type="title"/>
          </p:nvPr>
        </p:nvSpPr>
        <p:spPr>
          <a:xfrm>
            <a:off x="838200" y="353836"/>
            <a:ext cx="10371667" cy="1325563"/>
          </a:xfrm>
        </p:spPr>
        <p:txBody>
          <a:bodyPr/>
          <a:lstStyle/>
          <a:p>
            <a:pPr algn="ctr"/>
            <a:r>
              <a:rPr lang="en-US" b="1" dirty="0">
                <a:solidFill>
                  <a:schemeClr val="accent1"/>
                </a:solidFill>
              </a:rPr>
              <a:t>Synthesis of the Defining Attributes</a:t>
            </a:r>
            <a:br>
              <a:rPr lang="en-US" b="1" dirty="0">
                <a:solidFill>
                  <a:schemeClr val="accent1"/>
                </a:solidFill>
              </a:rPr>
            </a:br>
            <a:r>
              <a:rPr lang="en-US" b="1" dirty="0">
                <a:solidFill>
                  <a:schemeClr val="accent1"/>
                </a:solidFill>
              </a:rPr>
              <a:t>of the Mental Workload Construct</a:t>
            </a:r>
          </a:p>
        </p:txBody>
      </p:sp>
      <p:sp>
        <p:nvSpPr>
          <p:cNvPr id="3" name="Content Placeholder 2">
            <a:extLst>
              <a:ext uri="{FF2B5EF4-FFF2-40B4-BE49-F238E27FC236}">
                <a16:creationId xmlns:a16="http://schemas.microsoft.com/office/drawing/2014/main" id="{A8638667-08BE-4F91-0CDF-4A2AC761F02F}"/>
              </a:ext>
            </a:extLst>
          </p:cNvPr>
          <p:cNvSpPr>
            <a:spLocks noGrp="1"/>
          </p:cNvSpPr>
          <p:nvPr>
            <p:ph idx="1"/>
          </p:nvPr>
        </p:nvSpPr>
        <p:spPr>
          <a:xfrm>
            <a:off x="838200" y="2661003"/>
            <a:ext cx="10515600" cy="2272242"/>
          </a:xfrm>
        </p:spPr>
        <p:txBody>
          <a:bodyPr/>
          <a:lstStyle/>
          <a:p>
            <a:r>
              <a:rPr lang="en-US" dirty="0"/>
              <a:t>Spending Cognitive Resources</a:t>
            </a:r>
            <a:br>
              <a:rPr lang="en-US" dirty="0"/>
            </a:br>
            <a:endParaRPr lang="en-US" dirty="0"/>
          </a:p>
          <a:p>
            <a:r>
              <a:rPr lang="en-US" dirty="0"/>
              <a:t>Triggering Subjective Experience</a:t>
            </a:r>
          </a:p>
        </p:txBody>
      </p:sp>
    </p:spTree>
    <p:extLst>
      <p:ext uri="{BB962C8B-B14F-4D97-AF65-F5344CB8AC3E}">
        <p14:creationId xmlns:p14="http://schemas.microsoft.com/office/powerpoint/2010/main" val="2404791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1F1E-EBA8-F6FD-39D2-AF614896B356}"/>
              </a:ext>
            </a:extLst>
          </p:cNvPr>
          <p:cNvSpPr>
            <a:spLocks noGrp="1"/>
          </p:cNvSpPr>
          <p:nvPr>
            <p:ph type="title"/>
          </p:nvPr>
        </p:nvSpPr>
        <p:spPr>
          <a:xfrm>
            <a:off x="838200" y="0"/>
            <a:ext cx="10515600" cy="1325563"/>
          </a:xfrm>
        </p:spPr>
        <p:txBody>
          <a:bodyPr/>
          <a:lstStyle/>
          <a:p>
            <a:pPr algn="ctr"/>
            <a:r>
              <a:rPr lang="en-US" b="1" u="sng" dirty="0">
                <a:solidFill>
                  <a:schemeClr val="accent1"/>
                </a:solidFill>
              </a:rPr>
              <a:t>Antecedents -&gt; Consequences </a:t>
            </a:r>
            <a:r>
              <a:rPr lang="en-US" b="1" dirty="0">
                <a:solidFill>
                  <a:schemeClr val="accent1"/>
                </a:solidFill>
              </a:rPr>
              <a:t>Relationship</a:t>
            </a:r>
            <a:br>
              <a:rPr lang="en-US" b="1" dirty="0">
                <a:solidFill>
                  <a:schemeClr val="accent1"/>
                </a:solidFill>
              </a:rPr>
            </a:br>
            <a:r>
              <a:rPr lang="en-US" b="1" dirty="0">
                <a:solidFill>
                  <a:schemeClr val="accent1"/>
                </a:solidFill>
              </a:rPr>
              <a:t>that Created a Need for the MWL Construct</a:t>
            </a:r>
          </a:p>
        </p:txBody>
      </p:sp>
      <p:pic>
        <p:nvPicPr>
          <p:cNvPr id="4" name="Picture 3" descr="A diagram of a company's work&#10;&#10;Description automatically generated">
            <a:extLst>
              <a:ext uri="{FF2B5EF4-FFF2-40B4-BE49-F238E27FC236}">
                <a16:creationId xmlns:a16="http://schemas.microsoft.com/office/drawing/2014/main" id="{FB036C3B-FD63-D8E0-C5DC-42895343E5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389" y="1446676"/>
            <a:ext cx="9423400" cy="4749800"/>
          </a:xfrm>
          <a:prstGeom prst="rect">
            <a:avLst/>
          </a:prstGeom>
        </p:spPr>
      </p:pic>
      <p:sp>
        <p:nvSpPr>
          <p:cNvPr id="3" name="TextBox 2">
            <a:extLst>
              <a:ext uri="{FF2B5EF4-FFF2-40B4-BE49-F238E27FC236}">
                <a16:creationId xmlns:a16="http://schemas.microsoft.com/office/drawing/2014/main" id="{9BE35E79-D4C9-9468-510D-E6B0070D8019}"/>
              </a:ext>
            </a:extLst>
          </p:cNvPr>
          <p:cNvSpPr txBox="1"/>
          <p:nvPr/>
        </p:nvSpPr>
        <p:spPr>
          <a:xfrm>
            <a:off x="5904089" y="3821576"/>
            <a:ext cx="1174044" cy="584775"/>
          </a:xfrm>
          <a:prstGeom prst="rect">
            <a:avLst/>
          </a:prstGeom>
          <a:noFill/>
        </p:spPr>
        <p:txBody>
          <a:bodyPr wrap="square" rtlCol="0">
            <a:spAutoFit/>
          </a:bodyPr>
          <a:lstStyle/>
          <a:p>
            <a:r>
              <a:rPr lang="en-US" sz="3200" b="1" dirty="0">
                <a:solidFill>
                  <a:srgbClr val="FF0000"/>
                </a:solidFill>
              </a:rPr>
              <a:t>Yikes!</a:t>
            </a:r>
          </a:p>
        </p:txBody>
      </p:sp>
    </p:spTree>
    <p:extLst>
      <p:ext uri="{BB962C8B-B14F-4D97-AF65-F5344CB8AC3E}">
        <p14:creationId xmlns:p14="http://schemas.microsoft.com/office/powerpoint/2010/main" val="18334844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770</Words>
  <Application>Microsoft Office PowerPoint</Application>
  <PresentationFormat>Widescreen</PresentationFormat>
  <Paragraphs>48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Systematic Development of a Mental Workload Construct</vt:lpstr>
      <vt:lpstr>Motivation</vt:lpstr>
      <vt:lpstr>Representative Operational Definitions</vt:lpstr>
      <vt:lpstr>ad hoc Definitions</vt:lpstr>
      <vt:lpstr>ad hoc Definitions</vt:lpstr>
      <vt:lpstr>van Acker et al. Remediation Strategy</vt:lpstr>
      <vt:lpstr>Mental Workload Attribute Analysis</vt:lpstr>
      <vt:lpstr>Synthesis of the Defining Attributes of the Mental Workload Construct</vt:lpstr>
      <vt:lpstr>Antecedents -&gt; Consequences Relationship that Created a Need for the MWL Construct</vt:lpstr>
      <vt:lpstr>Antecedents -&gt; Construct -&gt; Consequences Conceptualization of Mental Workload</vt:lpstr>
      <vt:lpstr>Proposed Operational Definition</vt:lpstr>
      <vt:lpstr>A bit of a non sequitur?</vt:lpstr>
      <vt:lpstr>Wither thou goest, Human Factors….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Systematic Development of a Mental Workload Construct</dc:title>
  <dc:creator>Frank Schieber</dc:creator>
  <cp:lastModifiedBy>Frank Schieber</cp:lastModifiedBy>
  <cp:revision>15</cp:revision>
  <dcterms:created xsi:type="dcterms:W3CDTF">2024-01-10T16:17:16Z</dcterms:created>
  <dcterms:modified xsi:type="dcterms:W3CDTF">2024-01-11T01:45:53Z</dcterms:modified>
</cp:coreProperties>
</file>