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6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D2D9-9930-0C5C-40DB-AF7B333B8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16D4EE-AD34-6593-2B20-0F01539D4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40A30-C1B6-B7A3-E3DC-DEDE33B6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22C24-FC87-EE19-FE1D-791D5645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F045A-7DB5-EF93-1729-2EDB8E3E8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76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B667-03A1-C98E-F8CE-61890F6E3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E6F89D-2A3F-587D-7716-E7E2D316E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CC75F-A093-2C6C-FA5E-98185D951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36F53-6200-D5CD-E0B7-ABA519038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DB0F7-7DD0-B30B-B279-715674F01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4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7D22A9-20BF-6998-7563-D4A5A5530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F2A79-CF8E-AEF3-FFAC-F17B1F4BB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13AB1-E46A-A1A1-C1D0-B243E551F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E136D-EE16-1D0B-DEA8-EB252AD2A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7090C-369B-0FEC-6E6F-DCEED60A2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4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FE0CE-49E3-CA65-11DB-F8D7C3C5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E98CF-9A86-C2A8-2740-12ABCDCE6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D975E-5C5B-5CA6-84F3-33FA0A7B8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F93C9-E42C-1564-1A7D-982B1CA2E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C3418-9E9D-00D5-D71D-39016CCF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E5DE7-17EE-DF3C-0887-03C2B715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98E13-EE52-59D4-12F1-90EF51A4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12383-409A-02BA-E6C0-A339A6F1D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A2450-D7AE-27BD-2CD8-0A8BB155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090FB-A5C9-D322-7584-61BC6BD1C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4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651BF-07E3-DB09-BE72-AE87B4A68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329D8-7B02-E85C-AA77-FDF46F095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65E8D6-3AB9-A33F-C2F3-3F916A862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9C591E-8D37-701E-3F26-2BF9A1F96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57B17-6769-7886-6597-E4E8CFE5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5B71D-7BE3-E937-7309-B5826761A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9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EF16-EAB3-26D0-B014-9B728B0F0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8C2AB-2D7E-E7B5-C5F7-6011023EF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5C7806-5FC9-00DD-9C1D-14929CA14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C99C8E-E207-6C0E-5176-4B8A7EB7F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2857E-EFC2-F6C5-6F72-A52CA1D8E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E12B8D-0177-4F2B-166D-36DF9C3B0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400934-87D0-6A7F-5467-F81AC07CA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8945A9-F6F8-F41D-8E15-F785F1F8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61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028F8-FBF5-BB55-9AF0-61A77CFB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F3E3D6-81D1-7C15-8BF0-C79BC778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4D28BD-FE54-450D-0DF5-B3787C8D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22A10-979F-CAC9-B24F-A9DB2A4F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8B9C95-5161-7957-8363-B5D11AB97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6D9DC-1970-A57B-0F2D-2580773F0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A99E8-BBDA-6E5F-5CE7-6D22CB1B4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3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6625A-9065-956E-B711-EDC60AD5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46DF-DC29-738D-FCED-03131A25F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AE657-A82E-76C4-2B4F-6DFE1E702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0E443-719B-44E1-12EB-0F4138DA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2393C-A241-9F08-DD3A-774FDFFEB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5D6B9-5CBC-B170-9057-4CB4662B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8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47D23-B4A0-F05A-697C-1383BC6C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1993B4-1F6F-275A-A4DA-FBB10958D3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1A5993-FED5-60AE-B49C-228E7B61D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B1609-2F7A-2C24-325A-93D35CB2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929825-5736-9572-0975-558BFA83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1091D-AF60-038C-8593-F953B5E5A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81AB97-CE79-32BB-A319-E196A5F9E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91B3D-9218-2ED2-C965-C70FB3409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5A2DE-2319-E425-3E6B-E59CA11817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56CB1-5C0B-4432-9DE0-019867A49AF7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ABAAA-AC7D-2F7E-A0ED-20D4389A0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4410E-CAF7-7FD2-79C4-A1D80A5C2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E5F96-D1DB-4352-BB1D-0D59FFBD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5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058C-9E40-8C29-37D2-6F54D2F70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09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HF Constructs and the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Explosive Use of the NASA-TLX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9C52C0-3BB2-D3AA-A713-A8B2FCD06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0334"/>
            <a:ext cx="9144000" cy="890449"/>
          </a:xfrm>
        </p:spPr>
        <p:txBody>
          <a:bodyPr/>
          <a:lstStyle/>
          <a:p>
            <a:r>
              <a:rPr lang="en-US" dirty="0"/>
              <a:t>De Winter (2014)</a:t>
            </a:r>
          </a:p>
        </p:txBody>
      </p:sp>
    </p:spTree>
    <p:extLst>
      <p:ext uri="{BB962C8B-B14F-4D97-AF65-F5344CB8AC3E}">
        <p14:creationId xmlns:p14="http://schemas.microsoft.com/office/powerpoint/2010/main" val="246393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D24E9-3ECA-12E1-867A-5F332A4B9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Operationalism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4BD8-0F12-39A6-4212-0AF60BB73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Mental workload is a </a:t>
            </a:r>
            <a:r>
              <a:rPr lang="en-US" u="sng" dirty="0"/>
              <a:t>highly operationalized construct</a:t>
            </a:r>
            <a:br>
              <a:rPr lang="en-US" u="sng" dirty="0"/>
            </a:br>
            <a:endParaRPr lang="en-US" u="sng" dirty="0"/>
          </a:p>
          <a:p>
            <a:r>
              <a:rPr lang="en-US" dirty="0"/>
              <a:t>Operationally defined constructs do not arise from directly observable system attributes.  They do not purport to describe empirical reality but, instead, are designed to </a:t>
            </a:r>
            <a:r>
              <a:rPr lang="en-US" u="sng" dirty="0"/>
              <a:t>predict rather than explain</a:t>
            </a:r>
            <a:r>
              <a:rPr lang="en-US" dirty="0"/>
              <a:t> phenomena of interest</a:t>
            </a:r>
            <a:br>
              <a:rPr lang="en-US" dirty="0"/>
            </a:br>
            <a:endParaRPr lang="en-US" dirty="0"/>
          </a:p>
          <a:p>
            <a:r>
              <a:rPr lang="en-US" u="sng" dirty="0"/>
              <a:t>Pragmatic</a:t>
            </a:r>
            <a:r>
              <a:rPr lang="en-US" dirty="0"/>
              <a:t> and application oriented</a:t>
            </a:r>
          </a:p>
        </p:txBody>
      </p:sp>
    </p:spTree>
    <p:extLst>
      <p:ext uri="{BB962C8B-B14F-4D97-AF65-F5344CB8AC3E}">
        <p14:creationId xmlns:p14="http://schemas.microsoft.com/office/powerpoint/2010/main" val="314082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D3E81-D0BA-5ACD-C4CF-37CF83EBB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Operationalism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5ABB8-2F82-CED6-427A-12D28664F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“The key to operationalism is that the measurement procedure simultaneously defines concepts and measures them...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An attribute is defined by its measurement procedure, no more and no less, and has no ‘real’ existence beyond that….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Therefore, special care should be taken towards the construction of the measuring instrument and the precision of the definition.”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                                                                    page 293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But, what is “measurement”?</a:t>
            </a:r>
          </a:p>
        </p:txBody>
      </p:sp>
    </p:spTree>
    <p:extLst>
      <p:ext uri="{BB962C8B-B14F-4D97-AF65-F5344CB8AC3E}">
        <p14:creationId xmlns:p14="http://schemas.microsoft.com/office/powerpoint/2010/main" val="1122840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6C6F5-F616-83A8-419F-15C57165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dirty="0"/>
              <a:t>“Measurement is the assignment of numbers to an object or event according to a rule”  (</a:t>
            </a:r>
            <a:r>
              <a:rPr lang="en-US" sz="3200" dirty="0" err="1"/>
              <a:t>S.S.Stevens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C4C82-C667-8B7F-155F-BA0165E8D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644" y="1565981"/>
            <a:ext cx="873477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		   </a:t>
            </a:r>
            <a:r>
              <a:rPr lang="en-US" b="1" dirty="0"/>
              <a:t>Taxonomy of Measurement</a:t>
            </a:r>
          </a:p>
          <a:p>
            <a:pPr marL="0" indent="0">
              <a:buNone/>
            </a:pPr>
            <a:r>
              <a:rPr lang="en-US" u="sng" dirty="0"/>
              <a:t>TYPE</a:t>
            </a:r>
            <a:r>
              <a:rPr lang="en-US" dirty="0"/>
              <a:t>		</a:t>
            </a:r>
            <a:r>
              <a:rPr lang="en-US" u="sng" dirty="0"/>
              <a:t>PROPERTIES</a:t>
            </a:r>
            <a:r>
              <a:rPr lang="en-US" dirty="0"/>
              <a:t>			</a:t>
            </a:r>
            <a:r>
              <a:rPr lang="en-US" u="sng" dirty="0"/>
              <a:t>STATISTICS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Nominal	categories			mode, frequency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Ordinal	rank order			median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Interval	rank, equal intervals,	mean</a:t>
            </a:r>
            <a:br>
              <a:rPr lang="en-US" dirty="0"/>
            </a:br>
            <a:r>
              <a:rPr lang="en-US" dirty="0"/>
              <a:t>		arbitrary zero</a:t>
            </a:r>
          </a:p>
          <a:p>
            <a:pPr marL="0" indent="0">
              <a:buNone/>
            </a:pPr>
            <a:r>
              <a:rPr lang="en-US" dirty="0"/>
              <a:t>Ratio		rank, equal intervals,	universal linear,</a:t>
            </a:r>
            <a:br>
              <a:rPr lang="en-US" dirty="0"/>
            </a:br>
            <a:r>
              <a:rPr lang="en-US" dirty="0"/>
              <a:t>		absolute zero			nonlinear ops</a:t>
            </a:r>
          </a:p>
        </p:txBody>
      </p:sp>
    </p:spTree>
    <p:extLst>
      <p:ext uri="{BB962C8B-B14F-4D97-AF65-F5344CB8AC3E}">
        <p14:creationId xmlns:p14="http://schemas.microsoft.com/office/powerpoint/2010/main" val="302315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B6281-527C-7596-5B8B-C68C32A8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222" y="1685926"/>
            <a:ext cx="10515600" cy="3439231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Reification of Mental Workload</a:t>
            </a:r>
            <a:r>
              <a:rPr lang="en-US" dirty="0">
                <a:solidFill>
                  <a:schemeClr val="accent1"/>
                </a:solidFill>
              </a:rPr>
              <a:t>…</a:t>
            </a:r>
            <a:br>
              <a:rPr lang="en-US" dirty="0">
                <a:solidFill>
                  <a:schemeClr val="accent1"/>
                </a:solidFill>
              </a:rPr>
            </a:br>
            <a:br>
              <a:rPr lang="en-US" dirty="0"/>
            </a:br>
            <a:br>
              <a:rPr lang="en-US" dirty="0"/>
            </a:br>
            <a:r>
              <a:rPr lang="en-US" dirty="0"/>
              <a:t>and its name is the </a:t>
            </a:r>
            <a:r>
              <a:rPr lang="en-US" b="1" dirty="0"/>
              <a:t>NASA-TLX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68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showing the number of search results&#10;&#10;Description automatically generated">
            <a:extLst>
              <a:ext uri="{FF2B5EF4-FFF2-40B4-BE49-F238E27FC236}">
                <a16:creationId xmlns:a16="http://schemas.microsoft.com/office/drawing/2014/main" id="{732E64A8-3E2F-B4BC-E5A9-7B7345191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80" y="521110"/>
            <a:ext cx="6330676" cy="60951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E7414D-C741-7B92-E095-6C05F02FA3AC}"/>
              </a:ext>
            </a:extLst>
          </p:cNvPr>
          <p:cNvSpPr txBox="1"/>
          <p:nvPr/>
        </p:nvSpPr>
        <p:spPr>
          <a:xfrm>
            <a:off x="6766559" y="747423"/>
            <a:ext cx="502522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TLX – Task Load Index</a:t>
            </a:r>
          </a:p>
          <a:p>
            <a:r>
              <a:rPr lang="en-US" dirty="0"/>
              <a:t>Cooper-Harper</a:t>
            </a:r>
          </a:p>
          <a:p>
            <a:r>
              <a:rPr lang="en-US" dirty="0"/>
              <a:t>SWAT – Subjective Workload Assessment Technique</a:t>
            </a:r>
          </a:p>
          <a:p>
            <a:r>
              <a:rPr lang="en-US" strike="sngStrike" dirty="0"/>
              <a:t>QWI – Quantitative Workload Index</a:t>
            </a:r>
          </a:p>
          <a:p>
            <a:r>
              <a:rPr lang="en-US" dirty="0"/>
              <a:t>RSME – Rating Scale Mental Effort</a:t>
            </a:r>
          </a:p>
          <a:p>
            <a:r>
              <a:rPr lang="en-US" dirty="0"/>
              <a:t>ISA – Instantaneous Self-Assessment</a:t>
            </a:r>
          </a:p>
          <a:p>
            <a:r>
              <a:rPr lang="en-US" dirty="0"/>
              <a:t>MRQ – Multiple Resources Questionnaire</a:t>
            </a:r>
          </a:p>
          <a:p>
            <a:r>
              <a:rPr lang="en-US" dirty="0"/>
              <a:t>WP – Workload Profile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 err="1">
                <a:solidFill>
                  <a:schemeClr val="accent1"/>
                </a:solidFill>
              </a:rPr>
              <a:t>Culturomic</a:t>
            </a:r>
            <a:r>
              <a:rPr lang="en-US" sz="2800" b="1" dirty="0">
                <a:solidFill>
                  <a:schemeClr val="accent1"/>
                </a:solidFill>
              </a:rPr>
              <a:t> Analysis</a:t>
            </a:r>
          </a:p>
        </p:txBody>
      </p:sp>
    </p:spTree>
    <p:extLst>
      <p:ext uri="{BB962C8B-B14F-4D97-AF65-F5344CB8AC3E}">
        <p14:creationId xmlns:p14="http://schemas.microsoft.com/office/powerpoint/2010/main" val="2819007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289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HF Constructs and the Explosive Use of the NASA-TLX</vt:lpstr>
      <vt:lpstr>Operationalism</vt:lpstr>
      <vt:lpstr>Operationalism</vt:lpstr>
      <vt:lpstr>“Measurement is the assignment of numbers to an object or event according to a rule”  (S.S.Stevens)</vt:lpstr>
      <vt:lpstr>Reification of Mental Workload…   and its name is the NASA-TLX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 Constructs and the Explosive Use of the NASA-TLX</dc:title>
  <dc:creator>Frank Schieber</dc:creator>
  <cp:lastModifiedBy>Frank Schieber</cp:lastModifiedBy>
  <cp:revision>9</cp:revision>
  <dcterms:created xsi:type="dcterms:W3CDTF">2024-01-10T23:00:47Z</dcterms:created>
  <dcterms:modified xsi:type="dcterms:W3CDTF">2024-01-11T17:20:57Z</dcterms:modified>
</cp:coreProperties>
</file>