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59" r:id="rId9"/>
    <p:sldId id="274" r:id="rId10"/>
    <p:sldId id="262" r:id="rId11"/>
    <p:sldId id="263" r:id="rId12"/>
    <p:sldId id="264" r:id="rId13"/>
    <p:sldId id="275" r:id="rId14"/>
    <p:sldId id="272" r:id="rId15"/>
    <p:sldId id="260" r:id="rId16"/>
    <p:sldId id="273" r:id="rId17"/>
    <p:sldId id="265" r:id="rId18"/>
    <p:sldId id="266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68" d="100"/>
          <a:sy n="68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0B33-43FD-222B-5E63-2956F2AFC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308BE-D364-4BCF-020E-FF20820C0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2A638-7924-F3D2-97B6-904201F35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3BA0-6133-49E3-AE4B-9032E11092F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70D54-D9B3-2E7F-F539-C7142F1C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9333-99C7-4392-BB35-7712A7DB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6646-4F91-4120-835A-55D0A7E5D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6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9BE3-F5F4-89BB-937D-A94F9C1E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39FB7-17A7-2FFF-A8EC-5EBD1ECE8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897A1-F450-D816-1096-C14AA22C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3BA0-6133-49E3-AE4B-9032E11092F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75724-47EC-4145-BFC8-41ABDEFC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D0170-437E-12D0-480B-4AF76C05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6646-4F91-4120-835A-55D0A7E5D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6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03C69-885B-ECB4-6FEC-7BEE833343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F8137B-4C78-2CE1-C205-59EC76EDA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7FEEC-57A5-AA9B-5B66-B7B32A2C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3BA0-6133-49E3-AE4B-9032E11092F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BF0A1-A877-4299-6690-CA07577F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6EBFF-0365-F182-EC3B-5F458E43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6646-4F91-4120-835A-55D0A7E5D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3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C0F2-6AAA-1753-5FE5-C1F4B5A5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FFB7-C117-F9CA-4F8D-84354DD4B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E70B6-68C5-274A-9E4B-F68CF87D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3BA0-6133-49E3-AE4B-9032E11092F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80C91-87CD-C0CD-F85C-41D6E7C5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02AB0-3B79-8CE0-75A1-91DAF69E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6646-4F91-4120-835A-55D0A7E5D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5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EA9F1-B548-3C9F-8444-293637F5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A33A1-33BD-2E40-7ED9-64363FEFA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8A272-B739-25DA-CE12-5266C1FD6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3BA0-6133-49E3-AE4B-9032E11092F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2121E-F8FE-3DC4-57F0-7E15F3CD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F40A4-D0B3-88D1-AFC8-93791146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6646-4F91-4120-835A-55D0A7E5D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2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72DB-4D37-61B4-79F0-A49CEF06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642BA-B7D3-15A5-37BA-7AA606B53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A8638-0995-16B6-4510-51ACE9B23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C023A-8B2D-C431-0432-6375950A3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3BA0-6133-49E3-AE4B-9032E11092F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68770-D97E-2C72-EC03-4C68407B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68B13-4B76-8768-205F-FD6A50C02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6646-4F91-4120-835A-55D0A7E5D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9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5C827-0A7F-7691-6A6E-8D300430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8019E-4D39-8124-6A65-9E1300FCE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3400-CF79-E108-811D-DE297DD66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882057-0258-587F-F473-E95611875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54A6E-CDD9-A249-7B11-36E7971D5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6DB83D-EE39-4110-7712-6614C0ACA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3BA0-6133-49E3-AE4B-9032E11092F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3C7852-EEA6-BEF2-38AC-496D80D7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774297-E64F-9307-7B8D-F8BCDC21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6646-4F91-4120-835A-55D0A7E5D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1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47847-EA09-8ABA-9259-CE39928F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2753D9-B31C-C879-EBB3-AF1F3499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3BA0-6133-49E3-AE4B-9032E11092F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947E5-AB1E-18E5-ACC2-EFF66962F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92EA9-6C8B-98BD-13AA-5C284BC0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6646-4F91-4120-835A-55D0A7E5D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8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72CCE-D3C2-8DAA-907A-C52725F9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3BA0-6133-49E3-AE4B-9032E11092F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D9A22-7572-1405-846F-BDBC6474D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B6CB5-2BB6-FC24-D484-C80B4C32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6646-4F91-4120-835A-55D0A7E5D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882F-CACF-3259-DA0D-E9C40763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BA442-4835-D5DE-0CE2-05EF57DCB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5E37D-A683-74D7-BA29-DFE6A6208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BE98-CE2B-897D-BAD1-14B433C55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3BA0-6133-49E3-AE4B-9032E11092F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6D198-B801-C184-9C2C-678FB310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E1360-CD77-391E-E66E-EB9B7C57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6646-4F91-4120-835A-55D0A7E5D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9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109AC-9E15-D396-533C-AD0356C4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FE82D4-5D5A-A844-DE2F-21A9C1CCE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5A4E8-F8D2-C160-E3D8-4764E0B29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88BE4-ACEB-243C-EB5F-BDE751E6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3BA0-6133-49E3-AE4B-9032E11092F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673FF-8A37-D29F-2767-29F81B88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55730-CDA4-4FFB-5028-32952532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6646-4F91-4120-835A-55D0A7E5D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7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E1F289-4BA7-2D9E-BA6F-35F0ABB68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D2883-3D32-A938-BD46-8EA9FED47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AD1CA-0FE4-A57B-D2AF-58A390C04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3BA0-6133-49E3-AE4B-9032E11092F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E4157-7C9B-A9B3-4055-E7D1FE3BF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F0A19-1D4F-CD6C-D1CD-ED4AA5130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C6646-4F91-4120-835A-55D0A7E5D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9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C370-22A0-12A5-C4D5-68D08AE94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 Neuro-Metabolic Signal of Cognitive Effort?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2A94DC-C151-DFE4-AC41-6E401474FB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Wiehler</a:t>
            </a:r>
            <a:r>
              <a:rPr lang="en-US" dirty="0"/>
              <a:t>, </a:t>
            </a:r>
            <a:r>
              <a:rPr lang="en-US" dirty="0" err="1"/>
              <a:t>Branzoli</a:t>
            </a:r>
            <a:r>
              <a:rPr lang="en-US" dirty="0"/>
              <a:t>, </a:t>
            </a:r>
            <a:r>
              <a:rPr lang="en-US" dirty="0" err="1"/>
              <a:t>Adanyeguh</a:t>
            </a:r>
            <a:r>
              <a:rPr lang="en-US" dirty="0"/>
              <a:t>, </a:t>
            </a:r>
            <a:r>
              <a:rPr lang="en-US" dirty="0" err="1"/>
              <a:t>Mochel</a:t>
            </a:r>
            <a:r>
              <a:rPr lang="en-US" dirty="0"/>
              <a:t> &amp; </a:t>
            </a:r>
            <a:r>
              <a:rPr lang="en-US" dirty="0" err="1"/>
              <a:t>Pessiglione</a:t>
            </a:r>
            <a:r>
              <a:rPr lang="en-US" dirty="0"/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310311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graphs showing different types of performance&#10;&#10;Description automatically generated">
            <a:extLst>
              <a:ext uri="{FF2B5EF4-FFF2-40B4-BE49-F238E27FC236}">
                <a16:creationId xmlns:a16="http://schemas.microsoft.com/office/drawing/2014/main" id="{C0B6E93E-EF11-C0A5-1EF6-A93ABFD48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03" y="0"/>
            <a:ext cx="813619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03701D-B7EA-59C5-02A4-42A320A2E868}"/>
              </a:ext>
            </a:extLst>
          </p:cNvPr>
          <p:cNvSpPr txBox="1"/>
          <p:nvPr/>
        </p:nvSpPr>
        <p:spPr>
          <a:xfrm>
            <a:off x="135467" y="1117600"/>
            <a:ext cx="2551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Percent Correct</a:t>
            </a:r>
          </a:p>
          <a:p>
            <a:r>
              <a:rPr lang="en-US" dirty="0"/>
              <a:t>Easy &gt; Hard (p&lt;0.01)</a:t>
            </a:r>
          </a:p>
          <a:p>
            <a:r>
              <a:rPr lang="en-US" b="1" dirty="0"/>
              <a:t>Session</a:t>
            </a:r>
            <a:r>
              <a:rPr lang="en-US" dirty="0"/>
              <a:t> decline (0.001)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38A63-35C0-4222-5CED-6EA397E9AF09}"/>
              </a:ext>
            </a:extLst>
          </p:cNvPr>
          <p:cNvSpPr txBox="1"/>
          <p:nvPr/>
        </p:nvSpPr>
        <p:spPr>
          <a:xfrm>
            <a:off x="6096000" y="7245"/>
            <a:ext cx="211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“Totally Exhausted”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F7F312-560E-3D83-ADB0-8D5D4E579F09}"/>
              </a:ext>
            </a:extLst>
          </p:cNvPr>
          <p:cNvSpPr txBox="1"/>
          <p:nvPr/>
        </p:nvSpPr>
        <p:spPr>
          <a:xfrm>
            <a:off x="6276622" y="2720622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“Top Form”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A04E6-4547-AAE4-B277-8201F1340B29}"/>
              </a:ext>
            </a:extLst>
          </p:cNvPr>
          <p:cNvSpPr txBox="1"/>
          <p:nvPr/>
        </p:nvSpPr>
        <p:spPr>
          <a:xfrm>
            <a:off x="8207022" y="1885244"/>
            <a:ext cx="286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Session</a:t>
            </a:r>
            <a:r>
              <a:rPr lang="en-US" dirty="0"/>
              <a:t> increases (p&lt;0.001)</a:t>
            </a:r>
          </a:p>
          <a:p>
            <a:r>
              <a:rPr lang="en-US" dirty="0"/>
              <a:t>No </a:t>
            </a:r>
            <a:r>
              <a:rPr lang="en-US" b="1" dirty="0"/>
              <a:t>Group</a:t>
            </a:r>
            <a:r>
              <a:rPr lang="en-US" dirty="0"/>
              <a:t> effects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2C4DA-849C-5FC3-CC2D-BAB9072853D9}"/>
              </a:ext>
            </a:extLst>
          </p:cNvPr>
          <p:cNvSpPr txBox="1"/>
          <p:nvPr/>
        </p:nvSpPr>
        <p:spPr>
          <a:xfrm>
            <a:off x="3725333" y="3812822"/>
            <a:ext cx="237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 &gt; Easy (p&lt;0.001)</a:t>
            </a:r>
          </a:p>
          <a:p>
            <a:r>
              <a:rPr lang="en-US" dirty="0"/>
              <a:t>No </a:t>
            </a:r>
            <a:r>
              <a:rPr lang="en-US" b="1" dirty="0"/>
              <a:t>Session</a:t>
            </a:r>
            <a:r>
              <a:rPr lang="en-US" dirty="0"/>
              <a:t> effects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DF3BCF-47A5-126A-D9E5-9912D4329346}"/>
              </a:ext>
            </a:extLst>
          </p:cNvPr>
          <p:cNvSpPr txBox="1"/>
          <p:nvPr/>
        </p:nvSpPr>
        <p:spPr>
          <a:xfrm>
            <a:off x="7845778" y="3657600"/>
            <a:ext cx="2957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 &lt; Easy</a:t>
            </a:r>
            <a:br>
              <a:rPr lang="en-US" dirty="0"/>
            </a:br>
            <a:r>
              <a:rPr lang="en-US" dirty="0"/>
              <a:t>(Less deliberation time)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131BC1-7878-D51C-BFC2-A43612366695}"/>
              </a:ext>
            </a:extLst>
          </p:cNvPr>
          <p:cNvSpPr txBox="1"/>
          <p:nvPr/>
        </p:nvSpPr>
        <p:spPr>
          <a:xfrm>
            <a:off x="7597422" y="5429956"/>
            <a:ext cx="38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(Exclusive of Probability Discounting)</a:t>
            </a:r>
          </a:p>
        </p:txBody>
      </p:sp>
    </p:spTree>
    <p:extLst>
      <p:ext uri="{BB962C8B-B14F-4D97-AF65-F5344CB8AC3E}">
        <p14:creationId xmlns:p14="http://schemas.microsoft.com/office/powerpoint/2010/main" val="4141951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DF0C-342F-C3BA-9148-7D0D9DD32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900"/>
            <a:ext cx="10515600" cy="15088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Computational Modeling Revealed a Shift in Choice Preference Toward Low-Cost Option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for “Hard” Group across Sessions*</a:t>
            </a:r>
          </a:p>
        </p:txBody>
      </p:sp>
      <p:pic>
        <p:nvPicPr>
          <p:cNvPr id="4" name="Picture 3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2A29D16C-91B6-40F9-DDC6-291D5068C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6" y="1576565"/>
            <a:ext cx="6578600" cy="533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034E9D-F80B-68E3-2231-CD3609DF1DD1}"/>
              </a:ext>
            </a:extLst>
          </p:cNvPr>
          <p:cNvSpPr txBox="1"/>
          <p:nvPr/>
        </p:nvSpPr>
        <p:spPr>
          <a:xfrm>
            <a:off x="3251199" y="2333978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Hard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356B9A-F330-167D-FB90-43F72FC5D884}"/>
              </a:ext>
            </a:extLst>
          </p:cNvPr>
          <p:cNvSpPr txBox="1"/>
          <p:nvPr/>
        </p:nvSpPr>
        <p:spPr>
          <a:xfrm>
            <a:off x="2799644" y="4535311"/>
            <a:ext cx="133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Easy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BD3F2-FD6D-F020-57B2-B1DE711D1669}"/>
              </a:ext>
            </a:extLst>
          </p:cNvPr>
          <p:cNvSpPr txBox="1"/>
          <p:nvPr/>
        </p:nvSpPr>
        <p:spPr>
          <a:xfrm>
            <a:off x="7450667" y="4904643"/>
            <a:ext cx="3903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 Given the cognitive effort required to do the necessary “deep dive” to comprehend the nature of the computational model, the creator of this </a:t>
            </a:r>
            <a:r>
              <a:rPr lang="en-US" dirty="0" err="1"/>
              <a:t>Powerpoint</a:t>
            </a:r>
            <a:r>
              <a:rPr lang="en-US" dirty="0"/>
              <a:t> is taking the authors’ “word for it”. </a:t>
            </a:r>
          </a:p>
        </p:txBody>
      </p:sp>
    </p:spTree>
    <p:extLst>
      <p:ext uri="{BB962C8B-B14F-4D97-AF65-F5344CB8AC3E}">
        <p14:creationId xmlns:p14="http://schemas.microsoft.com/office/powerpoint/2010/main" val="3360909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DF0C-342F-C3BA-9148-7D0D9DD32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55"/>
            <a:ext cx="10515600" cy="106856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Pupillary Index of Cognitive Effort</a:t>
            </a:r>
          </a:p>
        </p:txBody>
      </p:sp>
      <p:pic>
        <p:nvPicPr>
          <p:cNvPr id="4" name="Picture 3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83CB3FAE-8DAC-C760-D2A5-802D9785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9" y="1397000"/>
            <a:ext cx="6756400" cy="5461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D4CD74-D434-697B-DF0B-EED4F3F38142}"/>
              </a:ext>
            </a:extLst>
          </p:cNvPr>
          <p:cNvSpPr txBox="1"/>
          <p:nvPr/>
        </p:nvSpPr>
        <p:spPr>
          <a:xfrm>
            <a:off x="7371644" y="1952978"/>
            <a:ext cx="406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Pupillary response during the deliberation phase of the decision-making process (1.4-3.5 seconds following choice stimulus presentation) demonstrated a reduction in pupillary dilation across Sessions for the “Hard” group.</a:t>
            </a:r>
          </a:p>
          <a:p>
            <a:endParaRPr lang="en-US" dirty="0"/>
          </a:p>
          <a:p>
            <a:r>
              <a:rPr lang="en-US" dirty="0"/>
              <a:t>This is consistent with reduced cognitive effort following cognitive fatigue in the “Hard” group.</a:t>
            </a:r>
          </a:p>
        </p:txBody>
      </p:sp>
    </p:spTree>
    <p:extLst>
      <p:ext uri="{BB962C8B-B14F-4D97-AF65-F5344CB8AC3E}">
        <p14:creationId xmlns:p14="http://schemas.microsoft.com/office/powerpoint/2010/main" val="358469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AA22-3B51-2F06-FE88-CA479CCA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143" y="2499607"/>
            <a:ext cx="6726767" cy="185878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Neuro-Metabolic Results</a:t>
            </a:r>
          </a:p>
        </p:txBody>
      </p:sp>
    </p:spTree>
    <p:extLst>
      <p:ext uri="{BB962C8B-B14F-4D97-AF65-F5344CB8AC3E}">
        <p14:creationId xmlns:p14="http://schemas.microsoft.com/office/powerpoint/2010/main" val="400570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water and fat&#10;&#10;Description automatically generated">
            <a:extLst>
              <a:ext uri="{FF2B5EF4-FFF2-40B4-BE49-F238E27FC236}">
                <a16:creationId xmlns:a16="http://schemas.microsoft.com/office/drawing/2014/main" id="{CCE7D152-FE26-AD27-E79F-7DAB46FB8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78"/>
            <a:ext cx="7793915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44BA1F-8B06-46E4-2D96-AAD55B5380AA}"/>
              </a:ext>
            </a:extLst>
          </p:cNvPr>
          <p:cNvCxnSpPr/>
          <p:nvPr/>
        </p:nvCxnSpPr>
        <p:spPr>
          <a:xfrm>
            <a:off x="1939636" y="5999018"/>
            <a:ext cx="1399309" cy="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D9F508-A520-5C1F-A362-E09399BCCDEA}"/>
              </a:ext>
            </a:extLst>
          </p:cNvPr>
          <p:cNvCxnSpPr/>
          <p:nvPr/>
        </p:nvCxnSpPr>
        <p:spPr>
          <a:xfrm>
            <a:off x="4502726" y="5999018"/>
            <a:ext cx="1399309" cy="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5FB7F44-9851-0AD8-9727-496EAC7071B6}"/>
              </a:ext>
            </a:extLst>
          </p:cNvPr>
          <p:cNvSpPr txBox="1"/>
          <p:nvPr/>
        </p:nvSpPr>
        <p:spPr>
          <a:xfrm>
            <a:off x="8104909" y="291650"/>
            <a:ext cx="367145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Frequency spectrum of a </a:t>
            </a:r>
            <a:r>
              <a:rPr lang="en-US" sz="2800" u="sng" dirty="0"/>
              <a:t>typical sample returned by a conventional MRI scan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Note how the H+ ion spike “dominates” the </a:t>
            </a:r>
            <a:r>
              <a:rPr lang="en-US" sz="2800" dirty="0">
                <a:solidFill>
                  <a:srgbClr val="FF0000"/>
                </a:solidFill>
              </a:rPr>
              <a:t>low Signal-to-Noise regions delimited by the red arrows </a:t>
            </a:r>
            <a:r>
              <a:rPr lang="en-US" sz="2800" dirty="0"/>
              <a:t>that indicate the domain of the  chemical metabolites of interest</a:t>
            </a:r>
          </a:p>
        </p:txBody>
      </p:sp>
    </p:spTree>
    <p:extLst>
      <p:ext uri="{BB962C8B-B14F-4D97-AF65-F5344CB8AC3E}">
        <p14:creationId xmlns:p14="http://schemas.microsoft.com/office/powerpoint/2010/main" val="1460208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rain scan&#10;&#10;Description automatically generated">
            <a:extLst>
              <a:ext uri="{FF2B5EF4-FFF2-40B4-BE49-F238E27FC236}">
                <a16:creationId xmlns:a16="http://schemas.microsoft.com/office/drawing/2014/main" id="{F6450A49-8AF2-EF90-82C1-242AB27B1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" y="0"/>
            <a:ext cx="542552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16AC42-3BF2-F150-9498-91D8BEF3D31D}"/>
              </a:ext>
            </a:extLst>
          </p:cNvPr>
          <p:cNvSpPr txBox="1"/>
          <p:nvPr/>
        </p:nvSpPr>
        <p:spPr>
          <a:xfrm>
            <a:off x="5915891" y="512618"/>
            <a:ext cx="58327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Magnetic Resonance Spectroscopy</a:t>
            </a:r>
          </a:p>
          <a:p>
            <a:r>
              <a:rPr lang="en-US" sz="2400" dirty="0"/>
              <a:t>The massive H+ ion signal can be attenuated by generating a specific RF-signal and the scanner’s filtering and time-constant parameters can be tuned to extract a very weak and “noisy” response spectrum that reflects the level of glutamate in the voxel under analysis.</a:t>
            </a:r>
          </a:p>
          <a:p>
            <a:endParaRPr lang="en-US" sz="2400" dirty="0"/>
          </a:p>
          <a:p>
            <a:r>
              <a:rPr lang="en-US" sz="2400" dirty="0"/>
              <a:t>The signal is so weak that many samples must be collected and averaged in order to generate a reliable estimate.</a:t>
            </a:r>
          </a:p>
          <a:p>
            <a:endParaRPr lang="en-US" sz="2400" dirty="0"/>
          </a:p>
          <a:p>
            <a:r>
              <a:rPr lang="en-US" sz="2400" dirty="0"/>
              <a:t>This significantly reduces the temporal and spatial resolution of MRS imaging.</a:t>
            </a:r>
          </a:p>
        </p:txBody>
      </p:sp>
    </p:spTree>
    <p:extLst>
      <p:ext uri="{BB962C8B-B14F-4D97-AF65-F5344CB8AC3E}">
        <p14:creationId xmlns:p14="http://schemas.microsoft.com/office/powerpoint/2010/main" val="3671103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types of performance&#10;&#10;Description automatically generated with medium confidence">
            <a:extLst>
              <a:ext uri="{FF2B5EF4-FFF2-40B4-BE49-F238E27FC236}">
                <a16:creationId xmlns:a16="http://schemas.microsoft.com/office/drawing/2014/main" id="{635C41A5-07C0-21B7-4CEB-0D4A06128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8" y="558800"/>
            <a:ext cx="5664200" cy="574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E3E983-C497-899B-6058-FCED1B1A32A4}"/>
              </a:ext>
            </a:extLst>
          </p:cNvPr>
          <p:cNvSpPr txBox="1"/>
          <p:nvPr/>
        </p:nvSpPr>
        <p:spPr>
          <a:xfrm>
            <a:off x="6802582" y="748145"/>
            <a:ext cx="44473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Two competing signatures of the left PFC Glutamate Effort/Fatigue Hypothesis</a:t>
            </a:r>
          </a:p>
          <a:p>
            <a:pPr algn="ctr"/>
            <a:endParaRPr lang="en-US" sz="2800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30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graphs showing different types of results&#10;&#10;Description automatically generated with medium confidence">
            <a:extLst>
              <a:ext uri="{FF2B5EF4-FFF2-40B4-BE49-F238E27FC236}">
                <a16:creationId xmlns:a16="http://schemas.microsoft.com/office/drawing/2014/main" id="{1D39B4F1-5936-2A83-2410-4585F095A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" y="0"/>
            <a:ext cx="70608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C2C3F9-DE68-9DB0-F30D-72DFADB73900}"/>
              </a:ext>
            </a:extLst>
          </p:cNvPr>
          <p:cNvSpPr txBox="1"/>
          <p:nvPr/>
        </p:nvSpPr>
        <p:spPr>
          <a:xfrm>
            <a:off x="7540978" y="666044"/>
            <a:ext cx="42559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The “messy” but suggestive MRS Results</a:t>
            </a: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en-US" sz="2400" b="1" dirty="0">
                <a:solidFill>
                  <a:schemeClr val="accent1"/>
                </a:solidFill>
              </a:rPr>
              <a:t>Consistent with a “Glutamate Toxicity” interpretation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(Extracellular space)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/>
              <a:t>See next slide</a:t>
            </a: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en-US" sz="2400" b="1" dirty="0">
                <a:solidFill>
                  <a:schemeClr val="accent1"/>
                </a:solidFill>
              </a:rPr>
              <a:t>Interesting Note: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Glutamate Toxicity is a “player” in the pantheon of theories vying to explain Alzheimer’s Disease</a:t>
            </a:r>
          </a:p>
        </p:txBody>
      </p:sp>
    </p:spTree>
    <p:extLst>
      <p:ext uri="{BB962C8B-B14F-4D97-AF65-F5344CB8AC3E}">
        <p14:creationId xmlns:p14="http://schemas.microsoft.com/office/powerpoint/2010/main" val="482909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DF0C-342F-C3BA-9148-7D0D9DD32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766"/>
            <a:ext cx="10515600" cy="184750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Diffusion-weighted MRS Significantly Correlated with Low-Cost Decision Bias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(“Hard” Group Only)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3" descr="A graph showing the amount of adc glx&#10;&#10;Description automatically generated">
            <a:extLst>
              <a:ext uri="{FF2B5EF4-FFF2-40B4-BE49-F238E27FC236}">
                <a16:creationId xmlns:a16="http://schemas.microsoft.com/office/drawing/2014/main" id="{4675A72F-6C6E-B356-2693-837BC1DE4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69" y="2113760"/>
            <a:ext cx="4699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4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CA302AB-5210-3D6C-7017-B1463F13F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64" y="0"/>
            <a:ext cx="8196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2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DD10-DAB5-F1DE-D834-F725C1F4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6810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738A7-E600-D06C-3260-E2592D22D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125"/>
            <a:ext cx="10515600" cy="4351338"/>
          </a:xfrm>
        </p:spPr>
        <p:txBody>
          <a:bodyPr/>
          <a:lstStyle/>
          <a:p>
            <a:r>
              <a:rPr lang="en-US" dirty="0"/>
              <a:t>Previous research demonstrates that exerting cognitive control is both </a:t>
            </a:r>
            <a:r>
              <a:rPr lang="en-US" u="sng" dirty="0"/>
              <a:t>effortful</a:t>
            </a:r>
            <a:r>
              <a:rPr lang="en-US" dirty="0"/>
              <a:t> and </a:t>
            </a:r>
            <a:r>
              <a:rPr lang="en-US" u="sng" dirty="0"/>
              <a:t>fatiguing</a:t>
            </a:r>
            <a:r>
              <a:rPr lang="en-US" dirty="0"/>
              <a:t> (e.g., chess players)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fMRI studies indicate </a:t>
            </a:r>
            <a:r>
              <a:rPr lang="en-US" dirty="0">
                <a:solidFill>
                  <a:schemeClr val="accent1"/>
                </a:solidFill>
              </a:rPr>
              <a:t>lateral prefrontal cortex (</a:t>
            </a:r>
            <a:r>
              <a:rPr lang="en-US" b="1" dirty="0" err="1">
                <a:solidFill>
                  <a:schemeClr val="accent1"/>
                </a:solidFill>
              </a:rPr>
              <a:t>lPFC</a:t>
            </a:r>
            <a:r>
              <a:rPr lang="en-US" dirty="0">
                <a:solidFill>
                  <a:schemeClr val="accent1"/>
                </a:solidFill>
              </a:rPr>
              <a:t>) </a:t>
            </a:r>
            <a:r>
              <a:rPr lang="en-US" dirty="0"/>
              <a:t>recruitment when subjects engage in cognitive control tasks</a:t>
            </a:r>
            <a:br>
              <a:rPr lang="en-US" dirty="0"/>
            </a:br>
            <a:endParaRPr lang="en-US" dirty="0"/>
          </a:p>
          <a:p>
            <a:r>
              <a:rPr lang="en-US" sz="4000" b="1" dirty="0">
                <a:solidFill>
                  <a:srgbClr val="00B050"/>
                </a:solidFill>
              </a:rPr>
              <a:t>Why is cognitive control effortful???</a:t>
            </a:r>
          </a:p>
        </p:txBody>
      </p:sp>
    </p:spTree>
    <p:extLst>
      <p:ext uri="{BB962C8B-B14F-4D97-AF65-F5344CB8AC3E}">
        <p14:creationId xmlns:p14="http://schemas.microsoft.com/office/powerpoint/2010/main" val="303036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7BB32-5ACB-1B94-FEFE-DE641ACDB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5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Functional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289D9-950B-045C-87C4-999B047FE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general idea is that cognitive fatigue would be a sensation generated by the brain, whose purpose is to </a:t>
            </a:r>
            <a:r>
              <a:rPr lang="en-US" u="sng" dirty="0"/>
              <a:t>stop performing </a:t>
            </a:r>
            <a:r>
              <a:rPr lang="en-US" dirty="0"/>
              <a:t>the current demanding task for the benefit of a more rewarding activity”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>
                <a:solidFill>
                  <a:schemeClr val="accent1"/>
                </a:solidFill>
              </a:rPr>
              <a:t>nudge</a:t>
            </a:r>
            <a:r>
              <a:rPr lang="en-US" dirty="0"/>
              <a:t> to switch tasks when the current task requires high costs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Evolution of a </a:t>
            </a:r>
            <a:r>
              <a:rPr lang="en-US" u="sng" dirty="0"/>
              <a:t>cost-benefit analysis </a:t>
            </a:r>
            <a:r>
              <a:rPr lang="en-US" dirty="0"/>
              <a:t>to modify behavior to “enjoy available pleasures or </a:t>
            </a:r>
            <a:r>
              <a:rPr lang="en-US" u="sng" dirty="0"/>
              <a:t>avoid “opportunity costs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10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DA322-DFA2-E8E5-3F22-C28CA4ED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58"/>
            <a:ext cx="10515600" cy="102340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Glutamate Neuro-Metabolic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BFC42-5E0A-E6EB-E379-92D25D360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282936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Lateral PFC </a:t>
            </a:r>
            <a:r>
              <a:rPr lang="en-US" dirty="0"/>
              <a:t>activity is associated with cognitive control requiring high levels of </a:t>
            </a:r>
            <a:r>
              <a:rPr lang="en-US" u="sng" dirty="0"/>
              <a:t>glutamate-based</a:t>
            </a:r>
            <a:r>
              <a:rPr lang="en-US" dirty="0"/>
              <a:t> neuronal processing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High level of glutamate activity may be detected as a </a:t>
            </a:r>
            <a:r>
              <a:rPr lang="en-US" u="sng" dirty="0"/>
              <a:t>depletion</a:t>
            </a:r>
            <a:r>
              <a:rPr lang="en-US" dirty="0"/>
              <a:t> within the neurons and/or a </a:t>
            </a:r>
            <a:r>
              <a:rPr lang="en-US" u="sng" dirty="0"/>
              <a:t>dispersion</a:t>
            </a:r>
            <a:r>
              <a:rPr lang="en-US" dirty="0"/>
              <a:t> in the synaptic space outside of the neurons, per se.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Depletion would affect function; Diffusion could be indicative of glutamate “toxicity” due to insufficient re-uptake.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Magnetic Resonance Spectroscopy (MRS) </a:t>
            </a:r>
            <a:r>
              <a:rPr lang="en-US" dirty="0"/>
              <a:t>can be tuned to quantify the internal </a:t>
            </a:r>
            <a:r>
              <a:rPr lang="en-US" u="sng" dirty="0"/>
              <a:t>concentration</a:t>
            </a:r>
            <a:r>
              <a:rPr lang="en-US" dirty="0"/>
              <a:t> of glutamate as well as its </a:t>
            </a:r>
            <a:r>
              <a:rPr lang="en-US" u="sng" dirty="0"/>
              <a:t>diffusion</a:t>
            </a:r>
            <a:r>
              <a:rPr lang="en-US" dirty="0"/>
              <a:t> into the extracellular synaptic space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0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32538-4F6B-BFBA-D036-62160A9D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818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Experimental Design: Cognitive Load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E546C-6572-25AB-2331-A7A20E5B2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89" y="1611137"/>
            <a:ext cx="10515600" cy="4351338"/>
          </a:xfrm>
        </p:spPr>
        <p:txBody>
          <a:bodyPr/>
          <a:lstStyle/>
          <a:p>
            <a:r>
              <a:rPr lang="en-US" dirty="0"/>
              <a:t>Induce cognitive fatigue via </a:t>
            </a:r>
            <a:r>
              <a:rPr lang="en-US" u="sng" dirty="0"/>
              <a:t>day-long</a:t>
            </a:r>
            <a:r>
              <a:rPr lang="en-US" dirty="0"/>
              <a:t> performance of validated cognitive control tasks: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>
                <a:solidFill>
                  <a:schemeClr val="accent1"/>
                </a:solidFill>
              </a:rPr>
              <a:t>N-back</a:t>
            </a:r>
            <a:r>
              <a:rPr lang="en-US" dirty="0"/>
              <a:t> working memory management task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>
                <a:solidFill>
                  <a:schemeClr val="accent1"/>
                </a:solidFill>
              </a:rPr>
              <a:t>N-switch </a:t>
            </a:r>
            <a:r>
              <a:rPr lang="en-US" dirty="0"/>
              <a:t>task </a:t>
            </a:r>
            <a:br>
              <a:rPr lang="en-US" dirty="0"/>
            </a:br>
            <a:r>
              <a:rPr lang="en-US" dirty="0"/>
              <a:t>		serial letter presentation; letter color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or </a:t>
            </a:r>
            <a:r>
              <a:rPr lang="en-US" b="1" dirty="0">
                <a:solidFill>
                  <a:srgbClr val="00B050"/>
                </a:solidFill>
              </a:rPr>
              <a:t>green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	color specified task:</a:t>
            </a:r>
            <a:br>
              <a:rPr lang="en-US" dirty="0"/>
            </a:br>
            <a:r>
              <a:rPr lang="en-US" dirty="0"/>
              <a:t>			upper vs. lower case;   vowel vs. consonant</a:t>
            </a:r>
          </a:p>
          <a:p>
            <a:r>
              <a:rPr lang="en-US" b="1" dirty="0"/>
              <a:t>“Easy” vs “Hard” Groups</a:t>
            </a:r>
            <a:br>
              <a:rPr lang="en-US" dirty="0"/>
            </a:br>
            <a:r>
              <a:rPr lang="en-US" dirty="0"/>
              <a:t>	Easy -&gt; 1-back; N-switch 1 per 24 trials block   (N=16)</a:t>
            </a:r>
            <a:br>
              <a:rPr lang="en-US" dirty="0"/>
            </a:br>
            <a:r>
              <a:rPr lang="en-US" dirty="0"/>
              <a:t>	Hard -&gt; 3-back; N-switch 12 per 24 trials block  (N=24)</a:t>
            </a:r>
          </a:p>
        </p:txBody>
      </p:sp>
    </p:spTree>
    <p:extLst>
      <p:ext uri="{BB962C8B-B14F-4D97-AF65-F5344CB8AC3E}">
        <p14:creationId xmlns:p14="http://schemas.microsoft.com/office/powerpoint/2010/main" val="416955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4791A-021C-2B06-69D9-60810B34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Experimental Design: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Signatures of Cognitive Fatigue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40512-83FD-32BF-97FA-A32EEF986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Low-Cost Preference on economic decision-making tasks</a:t>
            </a:r>
          </a:p>
          <a:p>
            <a:r>
              <a:rPr lang="en-US" dirty="0"/>
              <a:t>Reduced decision-making deliberation time (RT)</a:t>
            </a:r>
          </a:p>
          <a:p>
            <a:r>
              <a:rPr lang="en-US" dirty="0"/>
              <a:t>Reduced pupillary dilation response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b="1" dirty="0"/>
              <a:t>Optimized </a:t>
            </a:r>
            <a:r>
              <a:rPr lang="en-US" b="1" baseline="30000" dirty="0"/>
              <a:t>1</a:t>
            </a:r>
            <a:r>
              <a:rPr lang="en-US" b="1" dirty="0"/>
              <a:t>H MRS </a:t>
            </a:r>
            <a:r>
              <a:rPr lang="en-US" dirty="0"/>
              <a:t>concentration of glutamate at left </a:t>
            </a:r>
            <a:r>
              <a:rPr lang="en-US" dirty="0" err="1"/>
              <a:t>lPFC</a:t>
            </a:r>
            <a:br>
              <a:rPr lang="en-US" dirty="0"/>
            </a:br>
            <a:r>
              <a:rPr lang="en-US" dirty="0"/>
              <a:t>(concentration of neurotransmitter inside neurons)</a:t>
            </a:r>
          </a:p>
          <a:p>
            <a:r>
              <a:rPr lang="en-US" b="1" dirty="0"/>
              <a:t>Diffusion-weighted </a:t>
            </a:r>
            <a:r>
              <a:rPr lang="en-US" b="1" baseline="30000" dirty="0"/>
              <a:t>1</a:t>
            </a:r>
            <a:r>
              <a:rPr lang="en-US" b="1" dirty="0"/>
              <a:t>H MRS </a:t>
            </a:r>
            <a:r>
              <a:rPr lang="en-US" dirty="0"/>
              <a:t>(diffusion into synaptic space)</a:t>
            </a:r>
          </a:p>
        </p:txBody>
      </p:sp>
    </p:spTree>
    <p:extLst>
      <p:ext uri="{BB962C8B-B14F-4D97-AF65-F5344CB8AC3E}">
        <p14:creationId xmlns:p14="http://schemas.microsoft.com/office/powerpoint/2010/main" val="5250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5A1DBB6-E7FD-1F34-43C2-F46B138BE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3" y="0"/>
            <a:ext cx="105069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FE87EB-6B9E-6A9D-9DA8-D418C238F24E}"/>
              </a:ext>
            </a:extLst>
          </p:cNvPr>
          <p:cNvSpPr txBox="1"/>
          <p:nvPr/>
        </p:nvSpPr>
        <p:spPr>
          <a:xfrm>
            <a:off x="6637867" y="4244622"/>
            <a:ext cx="417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29766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AA22-3B51-2F06-FE88-CA479CCA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833" y="2193925"/>
            <a:ext cx="5122333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Behavioral Results</a:t>
            </a:r>
          </a:p>
        </p:txBody>
      </p:sp>
    </p:spTree>
    <p:extLst>
      <p:ext uri="{BB962C8B-B14F-4D97-AF65-F5344CB8AC3E}">
        <p14:creationId xmlns:p14="http://schemas.microsoft.com/office/powerpoint/2010/main" val="3651832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771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 Neuro-Metabolic Signal of Cognitive Effort?</vt:lpstr>
      <vt:lpstr>PowerPoint Presentation</vt:lpstr>
      <vt:lpstr>Introduction</vt:lpstr>
      <vt:lpstr>Functional Explanation</vt:lpstr>
      <vt:lpstr>Glutamate Neuro-Metabolic Hypothesis</vt:lpstr>
      <vt:lpstr>Experimental Design: Cognitive Load Tasks</vt:lpstr>
      <vt:lpstr>Experimental Design:  Signatures of Cognitive Fatigue</vt:lpstr>
      <vt:lpstr>PowerPoint Presentation</vt:lpstr>
      <vt:lpstr>Behavioral Results</vt:lpstr>
      <vt:lpstr>PowerPoint Presentation</vt:lpstr>
      <vt:lpstr>Computational Modeling Revealed a Shift in Choice Preference Toward Low-Cost Option for “Hard” Group across Sessions*</vt:lpstr>
      <vt:lpstr>Pupillary Index of Cognitive Effort</vt:lpstr>
      <vt:lpstr>Neuro-Metabolic Results</vt:lpstr>
      <vt:lpstr>PowerPoint Presentation</vt:lpstr>
      <vt:lpstr>PowerPoint Presentation</vt:lpstr>
      <vt:lpstr>PowerPoint Presentation</vt:lpstr>
      <vt:lpstr>PowerPoint Presentation</vt:lpstr>
      <vt:lpstr>Diffusion-weighted MRS Significantly Correlated with Low-Cost Decision Bias (“Hard” Group Only)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Neuro-Metabolic Signal of Cognitive Effort?</dc:title>
  <dc:creator>Frank Schieber</dc:creator>
  <cp:lastModifiedBy>Frank Schieber</cp:lastModifiedBy>
  <cp:revision>24</cp:revision>
  <cp:lastPrinted>2024-01-15T18:31:08Z</cp:lastPrinted>
  <dcterms:created xsi:type="dcterms:W3CDTF">2024-01-14T18:55:48Z</dcterms:created>
  <dcterms:modified xsi:type="dcterms:W3CDTF">2024-01-15T19:47:40Z</dcterms:modified>
</cp:coreProperties>
</file>