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0" r:id="rId5"/>
    <p:sldId id="261" r:id="rId6"/>
    <p:sldId id="262" r:id="rId7"/>
    <p:sldId id="271" r:id="rId8"/>
    <p:sldId id="258" r:id="rId9"/>
    <p:sldId id="259" r:id="rId10"/>
    <p:sldId id="263" r:id="rId11"/>
    <p:sldId id="269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04847-38C4-7F0F-21AA-3CBCE7016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79C81-C31F-CE3A-0712-7018294CD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030F8-D2D6-293D-A24E-97D7A32C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8DEC4-531F-033E-138D-DE92939F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7A049-7914-3779-0253-AB706CBC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0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824E-424E-5B30-4571-65642C36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7EFD2-1013-A505-B69C-2C8397925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1A79F-C124-6EFA-22CA-709352F7A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2BF5F-42B8-87AB-71FA-2DD43EFA8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8CFBE-F2D3-551B-347E-9A53FFC7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4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ED78E0-A584-2528-A1BE-D8E1B9BBF3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7190F-BC15-41F7-9FD9-E9747ACE0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C6970-BB4A-89F8-26C3-C60595825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833F6-56B4-1972-8262-6EBFD7FCD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05C1C-47F0-91A6-6826-D1474C9C0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84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319B-00EF-C21C-E688-DC86F35C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3EC3C-0E69-F2E9-C8CA-17B89D0A1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65BEF-7ACD-10C3-6AD0-82424042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48F49-E894-95FB-1F25-061A4C345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802EF-7E7F-7FFF-39CC-D29AA048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D9869-9177-36B2-F398-06A7049CB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CA30A-8ADB-CFB6-C24A-6912B0C5E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EC0BB-636B-EFE9-7F73-88B577D4C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54A80-B4BF-3CCC-EDCB-DC1EC0CD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04F22-1A7C-C32A-5D13-9C72B512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0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9537D-F892-3D80-161E-18189D29D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F5D18-AEB9-89D3-313D-2787E3AAD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C3C29-1EF6-8393-07DC-3C1147999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DEFCC-6AAD-AC37-8E6A-28B3B6BB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B1362-C77C-3E5D-F349-0F85D7D9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54C72-1C0F-1F80-51B5-5AF1D878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0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3EB10-3B79-872C-1396-9F93B394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70E181-D3FF-D442-782A-C90ACFF83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F0C63-6483-98F3-DD08-F06AF5449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150AE3-F8B9-FA46-70D4-F3DDECF61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74BA7-505C-44CF-942B-05DEA9C17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743CB1-C927-A0AD-4153-4ADA534A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F40F1C-5636-7103-6B26-C1D7BD9B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ED718E-219F-E886-71EC-50C582687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4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A71BF-51AA-3AB2-D0D9-25B14257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2917A-7B71-8F56-C4A5-DECF610E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BA5061-0544-BDAB-E8F9-DE4201B4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690E0-0F8F-1914-BF13-1448DADDB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8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BAC8E4-29D0-43AB-39AB-7C45F44BE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3D7134-F9A7-F181-5CD5-FF426ABE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8DB2E-375B-3E9A-1557-7281BB80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2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B78B1-AC4E-8723-4F00-690D8F1C5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124B0-13D8-413C-87A0-A39A9993D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C02EFE-52BA-2438-DD47-485D0496E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36174-D34B-6899-8E08-19082731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CF664-6437-BD33-0A82-154B52E15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66052-7C9D-DC94-B00C-2FCF0100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0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A868-74B0-5EC3-2392-5752165BC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27DDB-D251-3867-1ABA-254472FFB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29CAB-E51B-1E0E-FB44-23018A307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06830-3837-D4BE-5E1F-5D1E39F8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9779C-DE97-F220-8DCF-3BFA28352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E1437-D173-DAC8-CEDB-D474A3C60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9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0CAC8B-A32A-EE16-4FB8-F135E6205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5B2AC-2618-CB49-FDC8-0285ED337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DC38B-7236-5C46-EFF6-E903D93A0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330A2-9E12-4042-AD0A-04CD5CDCF18C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6B5A4-AE52-61E1-336D-B370CE76A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9BD32-A976-D095-F8AD-7CFB48609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57CC7-56A7-4706-9B53-EA769FD81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2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4D00-B627-06B4-C389-6C77EB5442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NASA Task Load Index (TLX)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D415F-5343-D5B0-B343-AEAB57BE3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99315"/>
          </a:xfrm>
        </p:spPr>
        <p:txBody>
          <a:bodyPr/>
          <a:lstStyle/>
          <a:p>
            <a:r>
              <a:rPr lang="en-US" dirty="0"/>
              <a:t>Hart &amp; </a:t>
            </a:r>
            <a:r>
              <a:rPr lang="en-US" dirty="0" err="1"/>
              <a:t>Staveland</a:t>
            </a:r>
            <a:r>
              <a:rPr lang="en-US" dirty="0"/>
              <a:t> (1987)</a:t>
            </a:r>
          </a:p>
        </p:txBody>
      </p:sp>
    </p:spTree>
    <p:extLst>
      <p:ext uri="{BB962C8B-B14F-4D97-AF65-F5344CB8AC3E}">
        <p14:creationId xmlns:p14="http://schemas.microsoft.com/office/powerpoint/2010/main" val="226763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workload&#10;&#10;Description automatically generated">
            <a:extLst>
              <a:ext uri="{FF2B5EF4-FFF2-40B4-BE49-F238E27FC236}">
                <a16:creationId xmlns:a16="http://schemas.microsoft.com/office/drawing/2014/main" id="{BECA152A-1E8C-D0AB-3483-812BA5AA2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400" y="1218079"/>
            <a:ext cx="78232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9259B-8581-2148-D0AE-69929A838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7F02E-F6A9-CC6D-687B-793256324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11759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TLX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31B08-2F20-F031-1270-4B2B5ACFB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0014"/>
            <a:ext cx="10515600" cy="51290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Scale weights can provide “diagnostic” information independent of</a:t>
            </a:r>
            <a:br>
              <a:rPr lang="en-US" dirty="0"/>
            </a:br>
            <a:r>
              <a:rPr lang="en-US" dirty="0"/>
              <a:t>	the scale ratings</a:t>
            </a:r>
          </a:p>
          <a:p>
            <a:r>
              <a:rPr lang="en-US" dirty="0"/>
              <a:t>Scale weights were designed to accommodate individual differences </a:t>
            </a:r>
            <a:br>
              <a:rPr lang="en-US" dirty="0"/>
            </a:br>
            <a:r>
              <a:rPr lang="en-US" dirty="0"/>
              <a:t>	in the priorities assigned to each workload dimension</a:t>
            </a:r>
          </a:p>
          <a:p>
            <a:r>
              <a:rPr lang="en-US" dirty="0"/>
              <a:t>Global NASA-TLX score can be computed without the weighting</a:t>
            </a:r>
            <a:br>
              <a:rPr lang="en-US" dirty="0"/>
            </a:br>
            <a:r>
              <a:rPr lang="en-US" dirty="0"/>
              <a:t>	operation….Unweighted score is </a:t>
            </a:r>
            <a:r>
              <a:rPr lang="en-US" u="sng" dirty="0"/>
              <a:t>actually more “reliable”</a:t>
            </a:r>
            <a:r>
              <a:rPr lang="en-US" dirty="0"/>
              <a:t> in</a:t>
            </a:r>
            <a:br>
              <a:rPr lang="en-US" dirty="0"/>
            </a:br>
            <a:r>
              <a:rPr lang="en-US" dirty="0"/>
              <a:t>	some applications (but at what cost?)</a:t>
            </a:r>
          </a:p>
          <a:p>
            <a:r>
              <a:rPr lang="en-US" dirty="0"/>
              <a:t>Weighted vs. unweighted score correlation reported at 0.94</a:t>
            </a:r>
            <a:br>
              <a:rPr lang="en-US" dirty="0"/>
            </a:br>
            <a:r>
              <a:rPr lang="en-US" dirty="0"/>
              <a:t>	(</a:t>
            </a:r>
            <a:r>
              <a:rPr lang="en-US" dirty="0" err="1"/>
              <a:t>Eggemeier</a:t>
            </a:r>
            <a:r>
              <a:rPr lang="en-US" dirty="0"/>
              <a:t> &amp; Mitchell (1992)</a:t>
            </a:r>
          </a:p>
          <a:p>
            <a:r>
              <a:rPr lang="en-US" dirty="0"/>
              <a:t>The exact time at which the “Sources of Workload Evaluation” takes </a:t>
            </a:r>
            <a:br>
              <a:rPr lang="en-US" dirty="0"/>
            </a:br>
            <a:r>
              <a:rPr lang="en-US" dirty="0"/>
              <a:t>	place is not critical….as long as it occurs AFTER the experimental </a:t>
            </a:r>
            <a:br>
              <a:rPr lang="en-US" dirty="0"/>
            </a:br>
            <a:r>
              <a:rPr lang="en-US" dirty="0"/>
              <a:t>	task is experienced</a:t>
            </a:r>
          </a:p>
          <a:p>
            <a:r>
              <a:rPr lang="en-US" dirty="0"/>
              <a:t>A set of weights is “domain specific”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630268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CEA95-F23E-4E9E-2046-E0626BA3F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896145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More TLX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2ED52-949D-317C-62D7-388CB7CE3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721"/>
            <a:ext cx="10515600" cy="4351338"/>
          </a:xfrm>
        </p:spPr>
        <p:txBody>
          <a:bodyPr/>
          <a:lstStyle/>
          <a:p>
            <a:r>
              <a:rPr lang="en-US" dirty="0"/>
              <a:t>High correlation between “online” and retrospective TLX ratings (especially when retrospective ratings accompanied by videotaped memory “refresher” – Hart et al., 1986; Haworth et al., 1986)</a:t>
            </a:r>
          </a:p>
          <a:p>
            <a:r>
              <a:rPr lang="en-US" dirty="0"/>
              <a:t>Delays of 15 minutes did not affect workload ratings; delays of 48 hours resulted in TLX’s failure to discriminate workload levels</a:t>
            </a:r>
            <a:br>
              <a:rPr lang="en-US" dirty="0"/>
            </a:br>
            <a:r>
              <a:rPr lang="en-US" dirty="0"/>
              <a:t>(Moroney, Biers &amp; </a:t>
            </a:r>
            <a:r>
              <a:rPr lang="en-US" dirty="0" err="1"/>
              <a:t>Eggemeier</a:t>
            </a:r>
            <a:r>
              <a:rPr lang="en-US" dirty="0"/>
              <a:t>, 1995)</a:t>
            </a:r>
          </a:p>
          <a:p>
            <a:r>
              <a:rPr lang="en-US" dirty="0" err="1"/>
              <a:t>Battiste</a:t>
            </a:r>
            <a:r>
              <a:rPr lang="en-US" dirty="0"/>
              <a:t> &amp; </a:t>
            </a:r>
            <a:r>
              <a:rPr lang="en-US" dirty="0" err="1"/>
              <a:t>Bortolussi</a:t>
            </a:r>
            <a:r>
              <a:rPr lang="en-US" dirty="0"/>
              <a:t> (1988) reported test-retest correlation of 0.77</a:t>
            </a:r>
          </a:p>
          <a:p>
            <a:r>
              <a:rPr lang="en-US" dirty="0"/>
              <a:t>Score card can typically be completed in less than 1 minute</a:t>
            </a:r>
            <a:br>
              <a:rPr lang="en-US" dirty="0"/>
            </a:br>
            <a:r>
              <a:rPr lang="en-US" dirty="0"/>
              <a:t>(i.e., compatible with operational scenarios)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11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FDFEB-2947-6036-C3FA-40B2E252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DA3C4-9C9C-861F-3E8C-BBB581320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86461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TLX (continued)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248264-7356-61FA-A8E3-290809397830}"/>
              </a:ext>
            </a:extLst>
          </p:cNvPr>
          <p:cNvSpPr txBox="1"/>
          <p:nvPr/>
        </p:nvSpPr>
        <p:spPr>
          <a:xfrm>
            <a:off x="977462" y="1250731"/>
            <a:ext cx="978513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NASA TLX’s sensitivity and validity have been verified in various flight scenarios and an array of lab tasks, including:</a:t>
            </a:r>
          </a:p>
          <a:p>
            <a:endParaRPr lang="en-US" sz="2800" dirty="0"/>
          </a:p>
          <a:p>
            <a:r>
              <a:rPr lang="en-US" sz="2800" dirty="0"/>
              <a:t>	Sternberg memory search</a:t>
            </a:r>
            <a:br>
              <a:rPr lang="en-US" sz="2800" dirty="0"/>
            </a:br>
            <a:r>
              <a:rPr lang="en-US" sz="2800" dirty="0"/>
              <a:t>	Choice RT paradigms</a:t>
            </a:r>
            <a:br>
              <a:rPr lang="en-US" sz="2800" dirty="0"/>
            </a:br>
            <a:r>
              <a:rPr lang="en-US" sz="2800" dirty="0"/>
              <a:t>	Critical instability tracking control</a:t>
            </a:r>
            <a:br>
              <a:rPr lang="en-US" sz="2800" dirty="0"/>
            </a:br>
            <a:r>
              <a:rPr lang="en-US" sz="2800" dirty="0"/>
              <a:t>	Compensatory tracking</a:t>
            </a:r>
            <a:br>
              <a:rPr lang="en-US" sz="2800" dirty="0"/>
            </a:br>
            <a:r>
              <a:rPr lang="en-US" sz="2800" dirty="0"/>
              <a:t>	Mental arithmetic</a:t>
            </a:r>
            <a:br>
              <a:rPr lang="en-US" sz="2800" dirty="0"/>
            </a:br>
            <a:r>
              <a:rPr lang="en-US" sz="2800" dirty="0"/>
              <a:t>	Mental rotation</a:t>
            </a:r>
            <a:br>
              <a:rPr lang="en-US" sz="2800" dirty="0"/>
            </a:br>
            <a:r>
              <a:rPr lang="en-US" sz="2800" dirty="0"/>
              <a:t>	Visual target acquisition</a:t>
            </a:r>
            <a:br>
              <a:rPr lang="en-US" sz="2800" dirty="0"/>
            </a:br>
            <a:r>
              <a:rPr lang="en-US" sz="2800" dirty="0"/>
              <a:t>	grammatical reasoning, etc., etc.</a:t>
            </a:r>
          </a:p>
        </p:txBody>
      </p:sp>
    </p:spTree>
    <p:extLst>
      <p:ext uri="{BB962C8B-B14F-4D97-AF65-F5344CB8AC3E}">
        <p14:creationId xmlns:p14="http://schemas.microsoft.com/office/powerpoint/2010/main" val="219167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3DD61-5928-2471-D2D5-C5C510F75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NASA TLX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7729B-98F8-F710-7105-A334C094E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NASA TLX is the product of a multi-year development project based upon 3461 workload ratings collected from 247 subjects across 16 experiments (see Hart &amp; </a:t>
            </a:r>
            <a:r>
              <a:rPr lang="en-US" dirty="0" err="1"/>
              <a:t>Staveland</a:t>
            </a:r>
            <a:r>
              <a:rPr lang="en-US" dirty="0"/>
              <a:t>, 1987)</a:t>
            </a:r>
          </a:p>
          <a:p>
            <a:r>
              <a:rPr lang="en-US" dirty="0"/>
              <a:t>Workload is assessed using self-reports on 6 dimensions</a:t>
            </a:r>
            <a:br>
              <a:rPr lang="en-US" dirty="0"/>
            </a:br>
            <a:r>
              <a:rPr lang="en-US" dirty="0"/>
              <a:t>(determined by meta-analysis and sequential factor analyses)</a:t>
            </a:r>
          </a:p>
          <a:p>
            <a:r>
              <a:rPr lang="en-US" dirty="0"/>
              <a:t>Workload ratings are combined into a global score based upon weights reflecting the priorities of individual operators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5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FD240-67D1-0F55-8B44-056DB6CA9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questionnaire&#10;&#10;Description automatically generated">
            <a:extLst>
              <a:ext uri="{FF2B5EF4-FFF2-40B4-BE49-F238E27FC236}">
                <a16:creationId xmlns:a16="http://schemas.microsoft.com/office/drawing/2014/main" id="{3D583DCB-9034-5ED1-082B-48B0708CF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620"/>
            <a:ext cx="12192000" cy="643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5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ating sheet with a number of lines&#10;&#10;Description automatically generated with medium confidence">
            <a:extLst>
              <a:ext uri="{FF2B5EF4-FFF2-40B4-BE49-F238E27FC236}">
                <a16:creationId xmlns:a16="http://schemas.microsoft.com/office/drawing/2014/main" id="{ED326BFD-0241-E244-D0C2-47E034137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518" y="174811"/>
            <a:ext cx="9622101" cy="6452247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4584A27B-B5A0-334D-255E-72D29C64043C}"/>
              </a:ext>
            </a:extLst>
          </p:cNvPr>
          <p:cNvSpPr/>
          <p:nvPr/>
        </p:nvSpPr>
        <p:spPr>
          <a:xfrm>
            <a:off x="1116106" y="3953435"/>
            <a:ext cx="1371600" cy="51098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78426A-0281-F1DD-A496-FD16383958A3}"/>
              </a:ext>
            </a:extLst>
          </p:cNvPr>
          <p:cNvSpPr txBox="1"/>
          <p:nvPr/>
        </p:nvSpPr>
        <p:spPr>
          <a:xfrm>
            <a:off x="458591" y="4614041"/>
            <a:ext cx="2203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Scale Polarity Reversal </a:t>
            </a:r>
            <a:r>
              <a:rPr lang="en-US" dirty="0"/>
              <a:t>reported to cause problems</a:t>
            </a:r>
          </a:p>
        </p:txBody>
      </p:sp>
    </p:spTree>
    <p:extLst>
      <p:ext uri="{BB962C8B-B14F-4D97-AF65-F5344CB8AC3E}">
        <p14:creationId xmlns:p14="http://schemas.microsoft.com/office/powerpoint/2010/main" val="118630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D7B65-583A-2B70-DB89-02AB77396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survey form&#10;&#10;Description automatically generated">
            <a:extLst>
              <a:ext uri="{FF2B5EF4-FFF2-40B4-BE49-F238E27FC236}">
                <a16:creationId xmlns:a16="http://schemas.microsoft.com/office/drawing/2014/main" id="{37681C8D-E180-CD86-A39A-3115B7B60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588" y="0"/>
            <a:ext cx="45311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CA8EB6-AE10-D353-A98F-49F6A9C9BB11}"/>
              </a:ext>
            </a:extLst>
          </p:cNvPr>
          <p:cNvSpPr txBox="1"/>
          <p:nvPr/>
        </p:nvSpPr>
        <p:spPr>
          <a:xfrm>
            <a:off x="734564" y="2795752"/>
            <a:ext cx="4531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Revised Rating Score Card</a:t>
            </a:r>
          </a:p>
        </p:txBody>
      </p:sp>
    </p:spTree>
    <p:extLst>
      <p:ext uri="{BB962C8B-B14F-4D97-AF65-F5344CB8AC3E}">
        <p14:creationId xmlns:p14="http://schemas.microsoft.com/office/powerpoint/2010/main" val="3191254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1A5FC-FB3B-30B0-9A99-632A8ED06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57F1E-F724-89C1-1046-13E67778A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36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Experimental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B656B-F18A-BBE4-AC7A-6FCD709BD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411746"/>
          </a:xfrm>
        </p:spPr>
        <p:txBody>
          <a:bodyPr/>
          <a:lstStyle/>
          <a:p>
            <a:r>
              <a:rPr lang="en-US" u="sng" dirty="0"/>
              <a:t>Instructions</a:t>
            </a:r>
            <a:r>
              <a:rPr lang="en-US" dirty="0"/>
              <a:t> – Scale definitions and Rating Card</a:t>
            </a:r>
          </a:p>
          <a:p>
            <a:r>
              <a:rPr lang="en-US" u="sng" dirty="0"/>
              <a:t>Familiarization</a:t>
            </a:r>
            <a:r>
              <a:rPr lang="en-US" dirty="0"/>
              <a:t> – Use scale to rate workload on practice or </a:t>
            </a:r>
            <a:br>
              <a:rPr lang="en-US" dirty="0"/>
            </a:br>
            <a:r>
              <a:rPr lang="en-US" dirty="0"/>
              <a:t>	reference tasks</a:t>
            </a:r>
          </a:p>
          <a:p>
            <a:r>
              <a:rPr lang="en-US" u="sng" dirty="0"/>
              <a:t>Collect Workload Ratings</a:t>
            </a:r>
          </a:p>
          <a:p>
            <a:r>
              <a:rPr lang="en-US" u="sng" dirty="0"/>
              <a:t>Pair-wise prioritization </a:t>
            </a:r>
            <a:r>
              <a:rPr lang="en-US" dirty="0"/>
              <a:t>of all 15 possible pairing of the six TLX </a:t>
            </a:r>
            <a:br>
              <a:rPr lang="en-US" dirty="0"/>
            </a:br>
            <a:r>
              <a:rPr lang="en-US" dirty="0"/>
              <a:t>	dimensions collected and used to weight workload ratings</a:t>
            </a:r>
          </a:p>
          <a:p>
            <a:r>
              <a:rPr lang="en-US" dirty="0"/>
              <a:t>Weighted sum of six workload scales used to generate a</a:t>
            </a:r>
            <a:br>
              <a:rPr lang="en-US" dirty="0"/>
            </a:br>
            <a:r>
              <a:rPr lang="en-US" dirty="0"/>
              <a:t>	</a:t>
            </a:r>
            <a:r>
              <a:rPr lang="en-US" u="sng" dirty="0"/>
              <a:t>global workload score</a:t>
            </a:r>
          </a:p>
        </p:txBody>
      </p:sp>
    </p:spTree>
    <p:extLst>
      <p:ext uri="{BB962C8B-B14F-4D97-AF65-F5344CB8AC3E}">
        <p14:creationId xmlns:p14="http://schemas.microsoft.com/office/powerpoint/2010/main" val="447958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ist of performance and performance&#10;&#10;Description automatically generated with medium confidence">
            <a:extLst>
              <a:ext uri="{FF2B5EF4-FFF2-40B4-BE49-F238E27FC236}">
                <a16:creationId xmlns:a16="http://schemas.microsoft.com/office/drawing/2014/main" id="{F4BDDDCE-A1B7-0721-8634-52444147C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057" y="0"/>
            <a:ext cx="433244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7841DE-FAFF-1FB2-2415-4380E1A684A8}"/>
              </a:ext>
            </a:extLst>
          </p:cNvPr>
          <p:cNvSpPr txBox="1"/>
          <p:nvPr/>
        </p:nvSpPr>
        <p:spPr>
          <a:xfrm>
            <a:off x="1113777" y="1784286"/>
            <a:ext cx="44477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chemeClr val="accent1"/>
                </a:solidFill>
              </a:rPr>
              <a:t>15 Pairwise Comparisons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</a:p>
          <a:p>
            <a:endParaRPr lang="en-US" sz="2800" b="1" dirty="0">
              <a:solidFill>
                <a:schemeClr val="accent1"/>
              </a:solidFill>
            </a:endParaRPr>
          </a:p>
          <a:p>
            <a:r>
              <a:rPr lang="en-US" sz="2800" b="1" dirty="0">
                <a:solidFill>
                  <a:schemeClr val="accent1"/>
                </a:solidFill>
              </a:rPr>
              <a:t>Which item was more important in your experience of workload on the experimental task?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7812B-9761-4A5C-EF9B-3215949E8EE4}"/>
              </a:ext>
            </a:extLst>
          </p:cNvPr>
          <p:cNvSpPr txBox="1"/>
          <p:nvPr/>
        </p:nvSpPr>
        <p:spPr>
          <a:xfrm>
            <a:off x="1534509" y="5276193"/>
            <a:ext cx="293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Randomize order of pairs</a:t>
            </a:r>
          </a:p>
        </p:txBody>
      </p:sp>
    </p:spTree>
    <p:extLst>
      <p:ext uri="{BB962C8B-B14F-4D97-AF65-F5344CB8AC3E}">
        <p14:creationId xmlns:p14="http://schemas.microsoft.com/office/powerpoint/2010/main" val="308872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98D35-2C59-117C-9616-F6DC5DCE9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B1B44-7782-E22D-CDD7-1A63E1FD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689" y="1090339"/>
            <a:ext cx="5629835" cy="3981367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Tally Sheet </a:t>
            </a:r>
            <a:r>
              <a:rPr lang="en-US" b="1" dirty="0">
                <a:solidFill>
                  <a:schemeClr val="accent1"/>
                </a:solidFill>
              </a:rPr>
              <a:t>used to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convert pair-wise comparison data into scale weights</a:t>
            </a:r>
          </a:p>
        </p:txBody>
      </p:sp>
      <p:pic>
        <p:nvPicPr>
          <p:cNvPr id="5" name="Picture 4" descr="A close-up of a workload sheet&#10;&#10;Description automatically generated">
            <a:extLst>
              <a:ext uri="{FF2B5EF4-FFF2-40B4-BE49-F238E27FC236}">
                <a16:creationId xmlns:a16="http://schemas.microsoft.com/office/drawing/2014/main" id="{426FE22C-CD95-A96F-190A-DD692C25AA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925" y="14883"/>
            <a:ext cx="50925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05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CAD1A-6D47-C113-B23E-B21FB8126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ABB07-0C25-E4AF-BFDA-D061179B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39" y="1437181"/>
            <a:ext cx="4129020" cy="338706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Work sheet for combining scale ratings and weights into a </a:t>
            </a:r>
            <a:r>
              <a:rPr lang="en-US" b="1" u="sng" dirty="0">
                <a:solidFill>
                  <a:schemeClr val="accent1"/>
                </a:solidFill>
              </a:rPr>
              <a:t>global workload score</a:t>
            </a:r>
          </a:p>
        </p:txBody>
      </p:sp>
      <p:pic>
        <p:nvPicPr>
          <p:cNvPr id="5" name="Picture 4" descr="A weighting chart with text&#10;&#10;Description automatically generated with medium confidence">
            <a:extLst>
              <a:ext uri="{FF2B5EF4-FFF2-40B4-BE49-F238E27FC236}">
                <a16:creationId xmlns:a16="http://schemas.microsoft.com/office/drawing/2014/main" id="{E02D0240-C26A-FA68-92DE-97F97C6A7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87" y="0"/>
            <a:ext cx="48773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459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498</Words>
  <Application>Microsoft Office PowerPoint</Application>
  <PresentationFormat>Widescreen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NASA Task Load Index (TLX)</vt:lpstr>
      <vt:lpstr>NASA TLX</vt:lpstr>
      <vt:lpstr>PowerPoint Presentation</vt:lpstr>
      <vt:lpstr>PowerPoint Presentation</vt:lpstr>
      <vt:lpstr>PowerPoint Presentation</vt:lpstr>
      <vt:lpstr>Experimental Procedure</vt:lpstr>
      <vt:lpstr>PowerPoint Presentation</vt:lpstr>
      <vt:lpstr>Tally Sheet used to convert pair-wise comparison data into scale weights</vt:lpstr>
      <vt:lpstr>Work sheet for combining scale ratings and weights into a global workload score</vt:lpstr>
      <vt:lpstr>PowerPoint Presentation</vt:lpstr>
      <vt:lpstr>TLX Characteristics</vt:lpstr>
      <vt:lpstr>More TLX Characteristics</vt:lpstr>
      <vt:lpstr>TLX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Task Load Index (TLX)</dc:title>
  <dc:creator>Frank Schieber</dc:creator>
  <cp:lastModifiedBy>Frank Schieber</cp:lastModifiedBy>
  <cp:revision>11</cp:revision>
  <dcterms:created xsi:type="dcterms:W3CDTF">2024-02-08T00:39:47Z</dcterms:created>
  <dcterms:modified xsi:type="dcterms:W3CDTF">2024-02-08T02:04:26Z</dcterms:modified>
</cp:coreProperties>
</file>