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3"/>
  </p:notesMasterIdLst>
  <p:sldIdLst>
    <p:sldId id="256" r:id="rId2"/>
    <p:sldId id="257" r:id="rId3"/>
    <p:sldId id="258" r:id="rId4"/>
    <p:sldId id="293" r:id="rId5"/>
    <p:sldId id="287" r:id="rId6"/>
    <p:sldId id="288" r:id="rId7"/>
    <p:sldId id="289" r:id="rId8"/>
    <p:sldId id="292" r:id="rId9"/>
    <p:sldId id="291" r:id="rId10"/>
    <p:sldId id="290" r:id="rId11"/>
    <p:sldId id="261" r:id="rId12"/>
    <p:sldId id="260" r:id="rId13"/>
    <p:sldId id="285" r:id="rId14"/>
    <p:sldId id="262" r:id="rId15"/>
    <p:sldId id="265" r:id="rId16"/>
    <p:sldId id="263" r:id="rId17"/>
    <p:sldId id="264" r:id="rId18"/>
    <p:sldId id="267" r:id="rId19"/>
    <p:sldId id="269" r:id="rId20"/>
    <p:sldId id="295" r:id="rId21"/>
    <p:sldId id="268" r:id="rId22"/>
    <p:sldId id="270" r:id="rId23"/>
    <p:sldId id="336" r:id="rId24"/>
    <p:sldId id="271" r:id="rId25"/>
    <p:sldId id="272" r:id="rId26"/>
    <p:sldId id="274" r:id="rId27"/>
    <p:sldId id="337" r:id="rId28"/>
    <p:sldId id="277" r:id="rId29"/>
    <p:sldId id="296" r:id="rId30"/>
    <p:sldId id="278" r:id="rId31"/>
    <p:sldId id="322" r:id="rId32"/>
    <p:sldId id="280" r:id="rId33"/>
    <p:sldId id="281" r:id="rId34"/>
    <p:sldId id="329" r:id="rId35"/>
    <p:sldId id="317" r:id="rId36"/>
    <p:sldId id="297" r:id="rId37"/>
    <p:sldId id="302" r:id="rId38"/>
    <p:sldId id="335" r:id="rId39"/>
    <p:sldId id="298" r:id="rId40"/>
    <p:sldId id="316" r:id="rId41"/>
    <p:sldId id="319" r:id="rId42"/>
    <p:sldId id="320" r:id="rId43"/>
    <p:sldId id="338" r:id="rId44"/>
    <p:sldId id="300" r:id="rId45"/>
    <p:sldId id="327" r:id="rId46"/>
    <p:sldId id="328" r:id="rId47"/>
    <p:sldId id="303" r:id="rId48"/>
    <p:sldId id="299" r:id="rId49"/>
    <p:sldId id="301" r:id="rId50"/>
    <p:sldId id="306" r:id="rId51"/>
    <p:sldId id="315" r:id="rId52"/>
    <p:sldId id="321" r:id="rId53"/>
    <p:sldId id="309" r:id="rId54"/>
    <p:sldId id="310" r:id="rId55"/>
    <p:sldId id="311" r:id="rId56"/>
    <p:sldId id="331" r:id="rId57"/>
    <p:sldId id="332" r:id="rId58"/>
    <p:sldId id="323" r:id="rId59"/>
    <p:sldId id="326" r:id="rId60"/>
    <p:sldId id="325" r:id="rId61"/>
    <p:sldId id="334" r:id="rId62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97" d="100"/>
          <a:sy n="97" d="100"/>
        </p:scale>
        <p:origin x="102" y="18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54176447-2C6A-4B38-AB81-7F0123264865}" type="datetimeFigureOut">
              <a:rPr lang="en-US" smtClean="0"/>
              <a:t>11/12/2019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C84BA3EE-9BF8-4E5C-8BDD-8330899E2D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1131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4BA3EE-9BF8-4E5C-8BDD-8330899E2D88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49343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88978-670B-4657-BCB1-26A1A3A6A586}" type="datetimeFigureOut">
              <a:rPr lang="en-US" smtClean="0"/>
              <a:t>11/12/2019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CCDD0-468F-45F3-86AE-70D32393B9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9339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88978-670B-4657-BCB1-26A1A3A6A586}" type="datetimeFigureOut">
              <a:rPr lang="en-US" smtClean="0"/>
              <a:t>11/12/2019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CCDD0-468F-45F3-86AE-70D32393B9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09606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88978-670B-4657-BCB1-26A1A3A6A586}" type="datetimeFigureOut">
              <a:rPr lang="en-US" smtClean="0"/>
              <a:t>11/12/2019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CCDD0-468F-45F3-86AE-70D32393B9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84091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88978-670B-4657-BCB1-26A1A3A6A586}" type="datetimeFigureOut">
              <a:rPr lang="en-US" smtClean="0"/>
              <a:t>11/12/2019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CCDD0-468F-45F3-86AE-70D32393B9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80825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88978-670B-4657-BCB1-26A1A3A6A586}" type="datetimeFigureOut">
              <a:rPr lang="en-US" smtClean="0"/>
              <a:t>11/12/2019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CCDD0-468F-45F3-86AE-70D32393B9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87369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88978-670B-4657-BCB1-26A1A3A6A586}" type="datetimeFigureOut">
              <a:rPr lang="en-US" smtClean="0"/>
              <a:t>11/12/2019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CCDD0-468F-45F3-86AE-70D32393B9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30008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88978-670B-4657-BCB1-26A1A3A6A586}" type="datetimeFigureOut">
              <a:rPr lang="en-US" smtClean="0"/>
              <a:t>11/12/2019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CCDD0-468F-45F3-86AE-70D32393B9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36521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88978-670B-4657-BCB1-26A1A3A6A586}" type="datetimeFigureOut">
              <a:rPr lang="en-US" smtClean="0"/>
              <a:t>11/12/2019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CCDD0-468F-45F3-86AE-70D32393B9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20443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88978-670B-4657-BCB1-26A1A3A6A586}" type="datetimeFigureOut">
              <a:rPr lang="en-US" smtClean="0"/>
              <a:t>11/12/2019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CCDD0-468F-45F3-86AE-70D32393B9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62917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88978-670B-4657-BCB1-26A1A3A6A586}" type="datetimeFigureOut">
              <a:rPr lang="en-US" smtClean="0"/>
              <a:t>11/12/2019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CCDD0-468F-45F3-86AE-70D32393B9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25949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88978-670B-4657-BCB1-26A1A3A6A586}" type="datetimeFigureOut">
              <a:rPr lang="en-US" smtClean="0"/>
              <a:t>11/12/2019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CCDD0-468F-45F3-86AE-70D32393B9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36274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F88978-670B-4657-BCB1-26A1A3A6A586}" type="datetimeFigureOut">
              <a:rPr lang="en-US" smtClean="0"/>
              <a:t>11/12/2019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3CCDD0-468F-45F3-86AE-70D32393B9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92386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falstad.com/fourier" TargetMode="Externa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dyenMluFaUw" TargetMode="Externa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w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wmf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wmf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gif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hyperlink" Target="http://apps.usd.edu/coglab/McGurk.html" TargetMode="External"/><Relationship Id="rId2" Type="http://schemas.openxmlformats.org/officeDocument/2006/relationships/hyperlink" Target="http://www.michaelbach.de/ot/mot_bounce/index.html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492375"/>
            <a:ext cx="7772400" cy="1470025"/>
          </a:xfrm>
        </p:spPr>
        <p:txBody>
          <a:bodyPr>
            <a:normAutofit/>
          </a:bodyPr>
          <a:lstStyle/>
          <a:p>
            <a:r>
              <a:rPr lang="en-US" sz="6600" b="1" dirty="0" smtClean="0">
                <a:solidFill>
                  <a:schemeClr val="accent1"/>
                </a:solidFill>
              </a:rPr>
              <a:t>Sound and Hearing</a:t>
            </a:r>
            <a:endParaRPr lang="en-US" sz="66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0974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chemeClr val="accent1"/>
                </a:solidFill>
              </a:rPr>
              <a:t>A “Better” Sound Amplitude Table?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219200" y="2057400"/>
            <a:ext cx="67056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rabicPlain" startAt="130"/>
            </a:pPr>
            <a:r>
              <a:rPr lang="en-US" sz="2400" dirty="0" smtClean="0"/>
              <a:t>  Loud hand clapping at 1 m distance</a:t>
            </a:r>
          </a:p>
          <a:p>
            <a:pPr marL="457200" indent="-457200">
              <a:buAutoNum type="arabicPlain" startAt="110"/>
            </a:pPr>
            <a:r>
              <a:rPr lang="en-US" sz="2400" dirty="0" smtClean="0"/>
              <a:t>  Siren at 10 m distance</a:t>
            </a:r>
          </a:p>
          <a:p>
            <a:pPr marL="457200" indent="-457200">
              <a:buAutoNum type="arabicPlain" startAt="95"/>
            </a:pPr>
            <a:r>
              <a:rPr lang="en-US" sz="2400" dirty="0" smtClean="0"/>
              <a:t>  Hand (circular) power saw at 1 m</a:t>
            </a:r>
          </a:p>
          <a:p>
            <a:pPr marL="457200" indent="-457200">
              <a:buAutoNum type="arabicPlain" startAt="80"/>
            </a:pPr>
            <a:r>
              <a:rPr lang="en-US" sz="2400" dirty="0" smtClean="0"/>
              <a:t>  Very loud expressway traffic at 25 m </a:t>
            </a:r>
          </a:p>
          <a:p>
            <a:pPr marL="457200" indent="-457200">
              <a:buAutoNum type="arabicPlain" startAt="60"/>
            </a:pPr>
            <a:r>
              <a:rPr lang="en-US" sz="2400" dirty="0" smtClean="0"/>
              <a:t>  Lawn mower at 10 m</a:t>
            </a:r>
          </a:p>
          <a:p>
            <a:pPr marL="457200" indent="-457200">
              <a:buAutoNum type="arabicPlain" startAt="50"/>
            </a:pPr>
            <a:r>
              <a:rPr lang="en-US" sz="2400" dirty="0" smtClean="0"/>
              <a:t>  Refrigerator at 1 m</a:t>
            </a:r>
          </a:p>
          <a:p>
            <a:pPr marL="457200" indent="-457200">
              <a:buAutoNum type="arabicPlain" startAt="40"/>
            </a:pPr>
            <a:r>
              <a:rPr lang="en-US" sz="2400" dirty="0" smtClean="0"/>
              <a:t>  Talking; Talk radio level at 2 m</a:t>
            </a:r>
          </a:p>
          <a:p>
            <a:pPr marL="457200" indent="-457200">
              <a:buAutoNum type="arabicPlain" startAt="35"/>
            </a:pPr>
            <a:r>
              <a:rPr lang="en-US" sz="2400" dirty="0" smtClean="0"/>
              <a:t>  Very quiet room fan at low speed at 1 m</a:t>
            </a:r>
          </a:p>
          <a:p>
            <a:pPr marL="457200" indent="-457200">
              <a:buAutoNum type="arabicPlain" startAt="25"/>
            </a:pPr>
            <a:r>
              <a:rPr lang="en-US" sz="2400" dirty="0" smtClean="0"/>
              <a:t>  Normal breathing at 1 m</a:t>
            </a:r>
          </a:p>
          <a:p>
            <a:r>
              <a:rPr lang="en-US" sz="2400" dirty="0" smtClean="0"/>
              <a:t>0      Absolute threshold</a:t>
            </a:r>
            <a:endParaRPr lang="en-US" sz="2400" dirty="0"/>
          </a:p>
        </p:txBody>
      </p:sp>
      <p:sp>
        <p:nvSpPr>
          <p:cNvPr id="5" name="Rectangle 4"/>
          <p:cNvSpPr/>
          <p:nvPr/>
        </p:nvSpPr>
        <p:spPr>
          <a:xfrm>
            <a:off x="1227762" y="1685768"/>
            <a:ext cx="6928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err="1" smtClean="0">
                <a:solidFill>
                  <a:schemeClr val="accent1"/>
                </a:solidFill>
              </a:rPr>
              <a:t>dB</a:t>
            </a:r>
            <a:r>
              <a:rPr lang="en-US" b="1" baseline="-25000" dirty="0" err="1" smtClean="0">
                <a:solidFill>
                  <a:schemeClr val="accent1"/>
                </a:solidFill>
              </a:rPr>
              <a:t>SPL</a:t>
            </a:r>
            <a:r>
              <a:rPr lang="en-US" b="1" baseline="-25000" dirty="0" smtClean="0">
                <a:solidFill>
                  <a:schemeClr val="accent1"/>
                </a:solidFill>
              </a:rPr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2248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90600"/>
          </a:xfrm>
        </p:spPr>
        <p:txBody>
          <a:bodyPr/>
          <a:lstStyle/>
          <a:p>
            <a:r>
              <a:rPr lang="en-US" b="1" dirty="0" smtClean="0">
                <a:solidFill>
                  <a:schemeClr val="accent1"/>
                </a:solidFill>
              </a:rPr>
              <a:t>Most Sound Stimuli are Complex</a:t>
            </a:r>
            <a:endParaRPr lang="en-US" b="1" dirty="0">
              <a:solidFill>
                <a:schemeClr val="accent1"/>
              </a:solidFill>
            </a:endParaRPr>
          </a:p>
        </p:txBody>
      </p:sp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966787" y="1649412"/>
            <a:ext cx="7210425" cy="4217988"/>
            <a:chOff x="576" y="1152"/>
            <a:chExt cx="4542" cy="2657"/>
          </a:xfrm>
        </p:grpSpPr>
        <p:sp>
          <p:nvSpPr>
            <p:cNvPr id="4" name="AutoShape 5"/>
            <p:cNvSpPr>
              <a:spLocks noChangeAspect="1" noChangeArrowheads="1" noTextEdit="1"/>
            </p:cNvSpPr>
            <p:nvPr/>
          </p:nvSpPr>
          <p:spPr bwMode="auto">
            <a:xfrm>
              <a:off x="576" y="1152"/>
              <a:ext cx="4540" cy="26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pic>
          <p:nvPicPr>
            <p:cNvPr id="5" name="Picture 4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6" y="1152"/>
              <a:ext cx="4542" cy="26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468219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6680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chemeClr val="accent1"/>
                </a:solidFill>
              </a:rPr>
              <a:t>Complex Sound = Sum of </a:t>
            </a:r>
            <a:r>
              <a:rPr lang="en-US" b="1" dirty="0" err="1" smtClean="0">
                <a:solidFill>
                  <a:schemeClr val="accent1"/>
                </a:solidFill>
              </a:rPr>
              <a:t>Sines</a:t>
            </a:r>
            <a:r>
              <a:rPr lang="en-US" b="1" dirty="0" smtClean="0">
                <a:solidFill>
                  <a:schemeClr val="accent1"/>
                </a:solidFill>
              </a:rPr>
              <a:t/>
            </a:r>
            <a:br>
              <a:rPr lang="en-US" b="1" dirty="0" smtClean="0">
                <a:solidFill>
                  <a:schemeClr val="accent1"/>
                </a:solidFill>
              </a:rPr>
            </a:br>
            <a:r>
              <a:rPr lang="en-US" b="1" dirty="0" smtClean="0">
                <a:solidFill>
                  <a:schemeClr val="accent1"/>
                </a:solidFill>
              </a:rPr>
              <a:t>(Fourier Theorem Revisited)</a:t>
            </a:r>
            <a:endParaRPr lang="en-US" b="1" dirty="0">
              <a:solidFill>
                <a:schemeClr val="accent1"/>
              </a:solidFill>
            </a:endParaRPr>
          </a:p>
        </p:txBody>
      </p:sp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149225" y="1219200"/>
            <a:ext cx="5870575" cy="4949825"/>
            <a:chOff x="972" y="953"/>
            <a:chExt cx="3698" cy="3118"/>
          </a:xfrm>
        </p:grpSpPr>
        <p:sp>
          <p:nvSpPr>
            <p:cNvPr id="4" name="AutoShape 6"/>
            <p:cNvSpPr>
              <a:spLocks noChangeAspect="1" noChangeArrowheads="1" noTextEdit="1"/>
            </p:cNvSpPr>
            <p:nvPr/>
          </p:nvSpPr>
          <p:spPr bwMode="auto">
            <a:xfrm>
              <a:off x="972" y="953"/>
              <a:ext cx="3696" cy="3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pic>
          <p:nvPicPr>
            <p:cNvPr id="5" name="Picture 4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2" y="953"/>
              <a:ext cx="3698" cy="31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6" name="Picture 5" descr="Chaudhuri_138-177_Ch05_Page_11_Image_000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1263721"/>
            <a:ext cx="2503852" cy="3127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822256" y="4405651"/>
            <a:ext cx="13561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J.B.J. Fourier</a:t>
            </a:r>
          </a:p>
          <a:p>
            <a:pPr algn="ctr"/>
            <a:r>
              <a:rPr lang="en-US" dirty="0" smtClean="0"/>
              <a:t>(1768-1830)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477000" y="5805936"/>
            <a:ext cx="22752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hlinkClick r:id="rId4"/>
              </a:rPr>
              <a:t>Fourier Sound Applet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8219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90600"/>
          </a:xfrm>
        </p:spPr>
        <p:txBody>
          <a:bodyPr/>
          <a:lstStyle/>
          <a:p>
            <a:r>
              <a:rPr lang="en-US" b="1" dirty="0" smtClean="0">
                <a:solidFill>
                  <a:schemeClr val="accent1"/>
                </a:solidFill>
              </a:rPr>
              <a:t>Speed of Sound</a:t>
            </a:r>
            <a:endParaRPr lang="en-US" b="1" dirty="0">
              <a:solidFill>
                <a:schemeClr val="accent1"/>
              </a:solidFill>
            </a:endParaRPr>
          </a:p>
        </p:txBody>
      </p:sp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381000" y="1295400"/>
            <a:ext cx="4711701" cy="4976813"/>
            <a:chOff x="1344" y="852"/>
            <a:chExt cx="2968" cy="3135"/>
          </a:xfrm>
        </p:grpSpPr>
        <p:sp>
          <p:nvSpPr>
            <p:cNvPr id="4" name="AutoShape 5"/>
            <p:cNvSpPr>
              <a:spLocks noChangeAspect="1" noChangeArrowheads="1" noTextEdit="1"/>
            </p:cNvSpPr>
            <p:nvPr/>
          </p:nvSpPr>
          <p:spPr bwMode="auto">
            <a:xfrm>
              <a:off x="1344" y="852"/>
              <a:ext cx="2965" cy="31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pic>
          <p:nvPicPr>
            <p:cNvPr id="5" name="Picture 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44" y="852"/>
              <a:ext cx="2968" cy="3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" name="TextBox 5"/>
          <p:cNvSpPr txBox="1"/>
          <p:nvPr/>
        </p:nvSpPr>
        <p:spPr>
          <a:xfrm>
            <a:off x="5410200" y="1429820"/>
            <a:ext cx="35814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Acoustic energy results from a</a:t>
            </a:r>
          </a:p>
          <a:p>
            <a:r>
              <a:rPr lang="en-US" dirty="0"/>
              <a:t>t</a:t>
            </a:r>
            <a:r>
              <a:rPr lang="en-US" dirty="0" smtClean="0"/>
              <a:t>raveling wave of rhythmic “compression” through a physical medium (e.g., air; water; steel).</a:t>
            </a:r>
          </a:p>
          <a:p>
            <a:endParaRPr lang="en-US" dirty="0"/>
          </a:p>
          <a:p>
            <a:r>
              <a:rPr lang="en-US" dirty="0" smtClean="0"/>
              <a:t>It is the “compression” that travels not the medium, </a:t>
            </a:r>
            <a:r>
              <a:rPr lang="en-US" i="1" dirty="0" smtClean="0"/>
              <a:t>per se</a:t>
            </a:r>
            <a:r>
              <a:rPr lang="en-US" dirty="0" smtClean="0"/>
              <a:t>.</a:t>
            </a:r>
          </a:p>
          <a:p>
            <a:endParaRPr lang="en-US" dirty="0"/>
          </a:p>
          <a:p>
            <a:r>
              <a:rPr lang="en-US" dirty="0" smtClean="0"/>
              <a:t>The characteristic speed of this travelling wave varies as a function of the medium (elasticity; density).</a:t>
            </a:r>
          </a:p>
          <a:p>
            <a:endParaRPr lang="en-US" dirty="0"/>
          </a:p>
          <a:p>
            <a:r>
              <a:rPr lang="en-US" dirty="0" smtClean="0"/>
              <a:t>The speed of acoustic energy through the air (aka “sound”) is</a:t>
            </a:r>
          </a:p>
          <a:p>
            <a:r>
              <a:rPr lang="en-US" dirty="0" smtClean="0"/>
              <a:t>331 m/sec (or </a:t>
            </a:r>
            <a:r>
              <a:rPr lang="en-US" b="1" dirty="0" smtClean="0">
                <a:solidFill>
                  <a:schemeClr val="accent1"/>
                </a:solidFill>
              </a:rPr>
              <a:t>742 MPH</a:t>
            </a:r>
            <a:r>
              <a:rPr lang="en-US" dirty="0" smtClean="0"/>
              <a:t>) at 0-deg C</a:t>
            </a:r>
          </a:p>
          <a:p>
            <a:r>
              <a:rPr lang="en-US" dirty="0" smtClean="0"/>
              <a:t>(Faster at higher temperatures).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0481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90600"/>
          </a:xfrm>
        </p:spPr>
        <p:txBody>
          <a:bodyPr/>
          <a:lstStyle/>
          <a:p>
            <a:r>
              <a:rPr lang="en-US" b="1" dirty="0" smtClean="0">
                <a:solidFill>
                  <a:schemeClr val="accent1"/>
                </a:solidFill>
              </a:rPr>
              <a:t>Gross Anatomy of the Ear</a:t>
            </a:r>
            <a:endParaRPr lang="en-US" b="1" dirty="0">
              <a:solidFill>
                <a:schemeClr val="accent1"/>
              </a:solidFill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142999"/>
            <a:ext cx="7696200" cy="530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68219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chemeClr val="accent1"/>
                </a:solidFill>
              </a:rPr>
              <a:t>Flow of Acoustic Energy</a:t>
            </a:r>
            <a:br>
              <a:rPr lang="en-US" b="1" dirty="0" smtClean="0">
                <a:solidFill>
                  <a:schemeClr val="accent1"/>
                </a:solidFill>
              </a:rPr>
            </a:br>
            <a:r>
              <a:rPr lang="en-US" sz="3600" dirty="0" smtClean="0"/>
              <a:t>(The “Impedance Problem”)</a:t>
            </a:r>
            <a:endParaRPr lang="en-US" sz="3600" dirty="0"/>
          </a:p>
        </p:txBody>
      </p:sp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645318" y="1527969"/>
            <a:ext cx="7853363" cy="3802063"/>
            <a:chOff x="336" y="1160"/>
            <a:chExt cx="4947" cy="2395"/>
          </a:xfrm>
        </p:grpSpPr>
        <p:sp>
          <p:nvSpPr>
            <p:cNvPr id="4" name="AutoShape 5"/>
            <p:cNvSpPr>
              <a:spLocks noChangeAspect="1" noChangeArrowheads="1" noTextEdit="1"/>
            </p:cNvSpPr>
            <p:nvPr/>
          </p:nvSpPr>
          <p:spPr bwMode="auto">
            <a:xfrm>
              <a:off x="336" y="1160"/>
              <a:ext cx="4944" cy="23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pic>
          <p:nvPicPr>
            <p:cNvPr id="5" name="Picture 4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6" y="1160"/>
              <a:ext cx="4947" cy="23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468219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90600"/>
          </a:xfrm>
        </p:spPr>
        <p:txBody>
          <a:bodyPr/>
          <a:lstStyle/>
          <a:p>
            <a:r>
              <a:rPr lang="en-US" b="1" dirty="0" smtClean="0">
                <a:solidFill>
                  <a:schemeClr val="accent1"/>
                </a:solidFill>
              </a:rPr>
              <a:t>The “Impedance Problem”</a:t>
            </a:r>
            <a:endParaRPr lang="en-US" b="1" dirty="0">
              <a:solidFill>
                <a:schemeClr val="accent1"/>
              </a:solidFill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71600"/>
            <a:ext cx="3802062" cy="4586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802062" y="1066800"/>
            <a:ext cx="5329095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accent1"/>
                </a:solidFill>
              </a:rPr>
              <a:t>99.9%</a:t>
            </a:r>
            <a:r>
              <a:rPr lang="en-US" sz="2400" dirty="0" smtClean="0"/>
              <a:t> of sound energy in the air is reflected at the </a:t>
            </a:r>
            <a:r>
              <a:rPr lang="en-US" sz="2400" dirty="0" err="1" smtClean="0"/>
              <a:t>air:water</a:t>
            </a:r>
            <a:r>
              <a:rPr lang="en-US" sz="2400" dirty="0" smtClean="0"/>
              <a:t> boundary </a:t>
            </a:r>
            <a:br>
              <a:rPr lang="en-US" sz="2400" dirty="0" smtClean="0"/>
            </a:br>
            <a:r>
              <a:rPr lang="en-US" sz="2400" dirty="0" smtClean="0"/>
              <a:t>(10 log(0.1/100)) = </a:t>
            </a:r>
            <a:r>
              <a:rPr lang="en-US" sz="2400" b="1" dirty="0" smtClean="0">
                <a:solidFill>
                  <a:schemeClr val="accent1"/>
                </a:solidFill>
              </a:rPr>
              <a:t>-30 dB loss</a:t>
            </a:r>
            <a:r>
              <a:rPr lang="en-US" sz="2400" dirty="0" smtClean="0"/>
              <a:t>) </a:t>
            </a:r>
            <a:r>
              <a:rPr lang="en-US" sz="2400" dirty="0" smtClean="0">
                <a:solidFill>
                  <a:srgbClr val="00B050"/>
                </a:solidFill>
              </a:rPr>
              <a:t>(1/1000x)</a:t>
            </a:r>
          </a:p>
          <a:p>
            <a:endParaRPr lang="en-US" sz="2400" dirty="0"/>
          </a:p>
          <a:p>
            <a:r>
              <a:rPr lang="en-US" sz="2400" dirty="0" smtClean="0"/>
              <a:t>How does the ear compensate for this loss as sound energy is transmitted from the air to the fluid that filled the cochlea?</a:t>
            </a:r>
          </a:p>
          <a:p>
            <a:endParaRPr lang="en-US" sz="2400" dirty="0"/>
          </a:p>
          <a:p>
            <a:r>
              <a:rPr lang="en-US" sz="2400" b="1" dirty="0" smtClean="0">
                <a:solidFill>
                  <a:schemeClr val="accent1"/>
                </a:solidFill>
              </a:rPr>
              <a:t>2 dB </a:t>
            </a:r>
            <a:r>
              <a:rPr lang="en-US" sz="2400" dirty="0" smtClean="0"/>
              <a:t>gain via </a:t>
            </a:r>
            <a:r>
              <a:rPr lang="en-US" sz="2400" dirty="0" err="1" smtClean="0"/>
              <a:t>ossicular</a:t>
            </a:r>
            <a:r>
              <a:rPr lang="en-US" sz="2400" dirty="0" smtClean="0"/>
              <a:t> </a:t>
            </a:r>
            <a:r>
              <a:rPr lang="en-US" sz="2400" u="sng" dirty="0" smtClean="0"/>
              <a:t>leverage</a:t>
            </a:r>
            <a:r>
              <a:rPr lang="en-US" sz="2400" dirty="0" smtClean="0"/>
              <a:t> </a:t>
            </a:r>
            <a:r>
              <a:rPr lang="en-US" sz="2400" dirty="0" smtClean="0">
                <a:solidFill>
                  <a:srgbClr val="00B050"/>
                </a:solidFill>
              </a:rPr>
              <a:t>(1.6x)</a:t>
            </a:r>
          </a:p>
          <a:p>
            <a:endParaRPr lang="en-US" sz="2400" dirty="0"/>
          </a:p>
          <a:p>
            <a:r>
              <a:rPr lang="en-US" sz="2400" b="1" dirty="0" smtClean="0">
                <a:solidFill>
                  <a:schemeClr val="accent1"/>
                </a:solidFill>
              </a:rPr>
              <a:t>25 dB </a:t>
            </a:r>
            <a:r>
              <a:rPr lang="en-US" sz="2400" dirty="0" smtClean="0"/>
              <a:t>gain via surface area </a:t>
            </a:r>
            <a:r>
              <a:rPr lang="en-US" sz="2400" u="sng" dirty="0" smtClean="0"/>
              <a:t>condensation</a:t>
            </a:r>
          </a:p>
          <a:p>
            <a:r>
              <a:rPr lang="en-US" sz="2400" dirty="0" smtClean="0"/>
              <a:t>(eardrum </a:t>
            </a:r>
            <a:r>
              <a:rPr lang="en-US" sz="2400" dirty="0" smtClean="0">
                <a:sym typeface="Wingdings" pitchFamily="2" charset="2"/>
              </a:rPr>
              <a:t></a:t>
            </a:r>
            <a:r>
              <a:rPr lang="en-US" sz="2400" dirty="0" smtClean="0"/>
              <a:t> stapes)  </a:t>
            </a:r>
            <a:r>
              <a:rPr lang="en-US" sz="2400" dirty="0" smtClean="0">
                <a:solidFill>
                  <a:srgbClr val="00B050"/>
                </a:solidFill>
              </a:rPr>
              <a:t>(316x)</a:t>
            </a:r>
          </a:p>
          <a:p>
            <a:endParaRPr lang="en-US" sz="2400" dirty="0" smtClean="0"/>
          </a:p>
          <a:p>
            <a:r>
              <a:rPr lang="en-US" sz="2400" b="1" dirty="0" smtClean="0">
                <a:solidFill>
                  <a:schemeClr val="accent1"/>
                </a:solidFill>
              </a:rPr>
              <a:t>~5 dB </a:t>
            </a:r>
            <a:r>
              <a:rPr lang="en-US" sz="2400" dirty="0" smtClean="0"/>
              <a:t>gain at mid-frequencies </a:t>
            </a:r>
            <a:r>
              <a:rPr lang="en-US" sz="2400" dirty="0" smtClean="0">
                <a:solidFill>
                  <a:srgbClr val="00B050"/>
                </a:solidFill>
              </a:rPr>
              <a:t>(3x) </a:t>
            </a:r>
            <a:r>
              <a:rPr lang="en-US" sz="2400" dirty="0" smtClean="0"/>
              <a:t>due to pinna and auditory canal </a:t>
            </a:r>
            <a:r>
              <a:rPr lang="en-US" sz="2400" u="sng" dirty="0" smtClean="0"/>
              <a:t>resonance</a:t>
            </a:r>
            <a:endParaRPr lang="en-US" sz="2400" u="sng" dirty="0"/>
          </a:p>
        </p:txBody>
      </p:sp>
    </p:spTree>
    <p:extLst>
      <p:ext uri="{BB962C8B-B14F-4D97-AF65-F5344CB8AC3E}">
        <p14:creationId xmlns:p14="http://schemas.microsoft.com/office/powerpoint/2010/main" val="1468219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90600"/>
          </a:xfrm>
        </p:spPr>
        <p:txBody>
          <a:bodyPr/>
          <a:lstStyle/>
          <a:p>
            <a:r>
              <a:rPr lang="en-US" b="1" dirty="0" smtClean="0">
                <a:solidFill>
                  <a:schemeClr val="accent1"/>
                </a:solidFill>
              </a:rPr>
              <a:t>The Cochlea</a:t>
            </a:r>
            <a:endParaRPr lang="en-US" b="1" dirty="0">
              <a:solidFill>
                <a:schemeClr val="accent1"/>
              </a:solidFill>
            </a:endParaRPr>
          </a:p>
        </p:txBody>
      </p:sp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2819400" y="1371600"/>
            <a:ext cx="3275013" cy="4921250"/>
            <a:chOff x="1824" y="912"/>
            <a:chExt cx="2063" cy="3100"/>
          </a:xfrm>
        </p:grpSpPr>
        <p:sp>
          <p:nvSpPr>
            <p:cNvPr id="4" name="AutoShape 5"/>
            <p:cNvSpPr>
              <a:spLocks noChangeAspect="1" noChangeArrowheads="1" noTextEdit="1"/>
            </p:cNvSpPr>
            <p:nvPr/>
          </p:nvSpPr>
          <p:spPr bwMode="auto">
            <a:xfrm>
              <a:off x="1824" y="912"/>
              <a:ext cx="2061" cy="30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pic>
          <p:nvPicPr>
            <p:cNvPr id="5" name="Picture 4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4" y="912"/>
              <a:ext cx="2063" cy="3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468219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90600"/>
          </a:xfrm>
        </p:spPr>
        <p:txBody>
          <a:bodyPr/>
          <a:lstStyle/>
          <a:p>
            <a:r>
              <a:rPr lang="en-US" b="1" dirty="0" smtClean="0">
                <a:solidFill>
                  <a:schemeClr val="accent1"/>
                </a:solidFill>
              </a:rPr>
              <a:t>The Organ of </a:t>
            </a:r>
            <a:r>
              <a:rPr lang="en-US" b="1" dirty="0" err="1" smtClean="0">
                <a:solidFill>
                  <a:schemeClr val="accent1"/>
                </a:solidFill>
              </a:rPr>
              <a:t>Corti</a:t>
            </a:r>
            <a:endParaRPr lang="en-US" b="1" dirty="0">
              <a:solidFill>
                <a:schemeClr val="accent1"/>
              </a:solidFill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371600"/>
            <a:ext cx="3281363" cy="5127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648200" y="4438471"/>
            <a:ext cx="4343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3000-3500 Inner Hair Cells (IHC)</a:t>
            </a:r>
          </a:p>
          <a:p>
            <a:endParaRPr lang="en-US" sz="2400" b="1" dirty="0"/>
          </a:p>
          <a:p>
            <a:r>
              <a:rPr lang="en-US" sz="2400" b="1" dirty="0" smtClean="0"/>
              <a:t>12,000 Outer Hair Cells (OHC)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468219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9060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chemeClr val="accent1"/>
                </a:solidFill>
              </a:rPr>
              <a:t>Photomicrograph: Sensory Hair Cells</a:t>
            </a:r>
            <a:endParaRPr lang="en-US" b="1" dirty="0">
              <a:solidFill>
                <a:schemeClr val="accent1"/>
              </a:solidFill>
            </a:endParaRPr>
          </a:p>
        </p:txBody>
      </p:sp>
      <p:pic>
        <p:nvPicPr>
          <p:cNvPr id="3" name="Picture 2" descr="Chaudhuri_138-177_Ch05_Page_23_Image_0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676400"/>
            <a:ext cx="6858000" cy="4743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957316" y="2293203"/>
            <a:ext cx="21866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Three rows of</a:t>
            </a:r>
          </a:p>
          <a:p>
            <a:r>
              <a:rPr lang="en-US" sz="2400" dirty="0" smtClean="0"/>
              <a:t>Outer Hair Cells</a:t>
            </a:r>
            <a:endParaRPr lang="en-US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7010400" y="4953000"/>
            <a:ext cx="21104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One Row of Inner Hair Cells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468219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90600"/>
          </a:xfrm>
        </p:spPr>
        <p:txBody>
          <a:bodyPr/>
          <a:lstStyle/>
          <a:p>
            <a:r>
              <a:rPr lang="en-US" b="1" dirty="0" smtClean="0">
                <a:solidFill>
                  <a:schemeClr val="accent1"/>
                </a:solidFill>
              </a:rPr>
              <a:t>Nature of the Sound Stimulus</a:t>
            </a:r>
            <a:endParaRPr lang="en-US" b="1" dirty="0">
              <a:solidFill>
                <a:schemeClr val="accent1"/>
              </a:solidFill>
            </a:endParaRPr>
          </a:p>
        </p:txBody>
      </p:sp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189216" y="1109609"/>
            <a:ext cx="3668713" cy="4873626"/>
            <a:chOff x="1676" y="912"/>
            <a:chExt cx="2311" cy="3070"/>
          </a:xfrm>
        </p:grpSpPr>
        <p:sp>
          <p:nvSpPr>
            <p:cNvPr id="5" name="AutoShape 5"/>
            <p:cNvSpPr>
              <a:spLocks noChangeAspect="1" noChangeArrowheads="1" noTextEdit="1"/>
            </p:cNvSpPr>
            <p:nvPr/>
          </p:nvSpPr>
          <p:spPr bwMode="auto">
            <a:xfrm>
              <a:off x="1676" y="912"/>
              <a:ext cx="2308" cy="30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pic>
          <p:nvPicPr>
            <p:cNvPr id="6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76" y="912"/>
              <a:ext cx="2311" cy="30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2510" y="1219200"/>
            <a:ext cx="4531249" cy="3630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038600" y="4953000"/>
            <a:ext cx="4953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accent1"/>
                </a:solidFill>
              </a:rPr>
              <a:t>“Sound”</a:t>
            </a:r>
            <a:r>
              <a:rPr lang="en-US" sz="2400" dirty="0" smtClean="0">
                <a:solidFill>
                  <a:schemeClr val="accent1"/>
                </a:solidFill>
              </a:rPr>
              <a:t> </a:t>
            </a:r>
            <a:r>
              <a:rPr lang="en-US" sz="2400" dirty="0" smtClean="0"/>
              <a:t>is the rhythmic compression and decompression of the air around us caused by a vibrating object.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33461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590800"/>
            <a:ext cx="8229600" cy="1905000"/>
          </a:xfrm>
        </p:spPr>
        <p:txBody>
          <a:bodyPr>
            <a:noAutofit/>
          </a:bodyPr>
          <a:lstStyle/>
          <a:p>
            <a:r>
              <a:rPr lang="en-US" sz="6000" b="1" dirty="0" smtClean="0">
                <a:solidFill>
                  <a:schemeClr val="accent1"/>
                </a:solidFill>
              </a:rPr>
              <a:t>Auditory Transduction</a:t>
            </a:r>
            <a:endParaRPr lang="en-US" sz="60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6810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6680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chemeClr val="accent1"/>
                </a:solidFill>
              </a:rPr>
              <a:t>Basilar Membrane Modulation</a:t>
            </a:r>
            <a:br>
              <a:rPr lang="en-US" b="1" dirty="0" smtClean="0">
                <a:solidFill>
                  <a:schemeClr val="accent1"/>
                </a:solidFill>
              </a:rPr>
            </a:br>
            <a:r>
              <a:rPr lang="en-US" b="1" dirty="0" smtClean="0">
                <a:solidFill>
                  <a:schemeClr val="accent1"/>
                </a:solidFill>
              </a:rPr>
              <a:t>Effects upon Sensory Hair Cells</a:t>
            </a:r>
            <a:endParaRPr lang="en-US" b="1" dirty="0">
              <a:solidFill>
                <a:schemeClr val="accent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5606" y="1219200"/>
            <a:ext cx="5387194" cy="5264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52400" y="6481745"/>
            <a:ext cx="74609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 smtClean="0">
                <a:solidFill>
                  <a:srgbClr val="92D050"/>
                </a:solidFill>
              </a:rPr>
              <a:t>Note</a:t>
            </a:r>
            <a:r>
              <a:rPr lang="en-US" dirty="0" smtClean="0">
                <a:solidFill>
                  <a:srgbClr val="92D050"/>
                </a:solidFill>
              </a:rPr>
              <a:t>: K</a:t>
            </a:r>
            <a:r>
              <a:rPr lang="en-US" baseline="30000" dirty="0" smtClean="0">
                <a:solidFill>
                  <a:srgbClr val="92D050"/>
                </a:solidFill>
              </a:rPr>
              <a:t>+</a:t>
            </a:r>
            <a:r>
              <a:rPr lang="en-US" dirty="0" smtClean="0">
                <a:solidFill>
                  <a:srgbClr val="92D050"/>
                </a:solidFill>
              </a:rPr>
              <a:t> ion concentration gradient across sensory hair cells (see pink cavities)</a:t>
            </a:r>
            <a:endParaRPr lang="en-US" dirty="0">
              <a:solidFill>
                <a:srgbClr val="92D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8219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90600"/>
          </a:xfrm>
        </p:spPr>
        <p:txBody>
          <a:bodyPr/>
          <a:lstStyle/>
          <a:p>
            <a:r>
              <a:rPr lang="en-US" b="1" dirty="0" smtClean="0">
                <a:solidFill>
                  <a:schemeClr val="accent1"/>
                </a:solidFill>
              </a:rPr>
              <a:t>IHC </a:t>
            </a:r>
            <a:r>
              <a:rPr lang="en-US" b="1" dirty="0" err="1" smtClean="0">
                <a:solidFill>
                  <a:schemeClr val="accent1"/>
                </a:solidFill>
              </a:rPr>
              <a:t>Stereocilia</a:t>
            </a:r>
            <a:r>
              <a:rPr lang="en-US" b="1" dirty="0" smtClean="0">
                <a:solidFill>
                  <a:schemeClr val="accent1"/>
                </a:solidFill>
              </a:rPr>
              <a:t> “Tip Links”</a:t>
            </a:r>
            <a:endParaRPr lang="en-US" b="1" dirty="0">
              <a:solidFill>
                <a:schemeClr val="accent1"/>
              </a:solidFill>
            </a:endParaRPr>
          </a:p>
        </p:txBody>
      </p:sp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457200" y="1254677"/>
            <a:ext cx="5186363" cy="4883151"/>
            <a:chOff x="1344" y="864"/>
            <a:chExt cx="3267" cy="3076"/>
          </a:xfrm>
        </p:grpSpPr>
        <p:sp>
          <p:nvSpPr>
            <p:cNvPr id="4" name="AutoShape 5"/>
            <p:cNvSpPr>
              <a:spLocks noChangeAspect="1" noChangeArrowheads="1" noTextEdit="1"/>
            </p:cNvSpPr>
            <p:nvPr/>
          </p:nvSpPr>
          <p:spPr bwMode="auto">
            <a:xfrm>
              <a:off x="1344" y="864"/>
              <a:ext cx="3264" cy="30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pic>
          <p:nvPicPr>
            <p:cNvPr id="5" name="Picture 4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44" y="864"/>
              <a:ext cx="3267" cy="30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" name="TextBox 5"/>
          <p:cNvSpPr txBox="1"/>
          <p:nvPr/>
        </p:nvSpPr>
        <p:spPr>
          <a:xfrm>
            <a:off x="5867400" y="1447800"/>
            <a:ext cx="28956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“tip link” connects gate to adjacent cilia.</a:t>
            </a:r>
          </a:p>
          <a:p>
            <a:endParaRPr lang="en-US" sz="2400" dirty="0"/>
          </a:p>
          <a:p>
            <a:r>
              <a:rPr lang="en-US" sz="2400" dirty="0" smtClean="0"/>
              <a:t>Shearing motion forces gate to open.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4495800" y="3696252"/>
            <a:ext cx="42672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accent1"/>
                </a:solidFill>
              </a:rPr>
              <a:t>Mechanical</a:t>
            </a:r>
            <a:r>
              <a:rPr lang="en-US" sz="2000" dirty="0" smtClean="0"/>
              <a:t> open-and-close of</a:t>
            </a:r>
          </a:p>
          <a:p>
            <a:r>
              <a:rPr lang="en-US" sz="2000" dirty="0"/>
              <a:t>g</a:t>
            </a:r>
            <a:r>
              <a:rPr lang="en-US" sz="2000" dirty="0" smtClean="0"/>
              <a:t>ate modulates </a:t>
            </a:r>
            <a:r>
              <a:rPr lang="en-US" sz="2000" u="sng" dirty="0" smtClean="0"/>
              <a:t>influx of potassium </a:t>
            </a:r>
            <a:r>
              <a:rPr lang="en-US" sz="2000" dirty="0" smtClean="0"/>
              <a:t>ions (much FASTER than slow chemical cascade in visual transduction).</a:t>
            </a:r>
          </a:p>
          <a:p>
            <a:endParaRPr lang="en-US" sz="2000" dirty="0"/>
          </a:p>
          <a:p>
            <a:r>
              <a:rPr lang="en-US" sz="2000" dirty="0" smtClean="0"/>
              <a:t>K</a:t>
            </a:r>
            <a:r>
              <a:rPr lang="en-US" sz="2000" baseline="30000" dirty="0" smtClean="0"/>
              <a:t>+</a:t>
            </a:r>
            <a:r>
              <a:rPr lang="en-US" sz="2000" dirty="0" smtClean="0"/>
              <a:t> depolarization of IHC triggers release of </a:t>
            </a:r>
            <a:r>
              <a:rPr lang="en-US" sz="2000" b="1" dirty="0" smtClean="0">
                <a:solidFill>
                  <a:schemeClr val="accent1"/>
                </a:solidFill>
              </a:rPr>
              <a:t>glutamate</a:t>
            </a:r>
            <a:r>
              <a:rPr lang="en-US" sz="2000" dirty="0" smtClean="0"/>
              <a:t> at cochlear nerve fiber synapse.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468219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29768" y="0"/>
            <a:ext cx="8229600" cy="990600"/>
          </a:xfrm>
        </p:spPr>
        <p:txBody>
          <a:bodyPr/>
          <a:lstStyle/>
          <a:p>
            <a:r>
              <a:rPr lang="en-US" dirty="0" smtClean="0">
                <a:solidFill>
                  <a:srgbClr val="0070C0"/>
                </a:solidFill>
              </a:rPr>
              <a:t>IHC Auditory Transduction</a:t>
            </a:r>
            <a:endParaRPr lang="en-US" dirty="0">
              <a:solidFill>
                <a:srgbClr val="0070C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768" y="1103376"/>
            <a:ext cx="8485632" cy="5754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782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90600"/>
          </a:xfrm>
        </p:spPr>
        <p:txBody>
          <a:bodyPr>
            <a:noAutofit/>
          </a:bodyPr>
          <a:lstStyle/>
          <a:p>
            <a:r>
              <a:rPr lang="en-US" sz="3600" b="1" dirty="0" smtClean="0">
                <a:solidFill>
                  <a:schemeClr val="accent1"/>
                </a:solidFill>
              </a:rPr>
              <a:t>Innervation of  3000 IHCs</a:t>
            </a:r>
            <a:br>
              <a:rPr lang="en-US" sz="3600" b="1" dirty="0" smtClean="0">
                <a:solidFill>
                  <a:schemeClr val="accent1"/>
                </a:solidFill>
              </a:rPr>
            </a:br>
            <a:r>
              <a:rPr lang="en-US" sz="3600" b="1" dirty="0" smtClean="0">
                <a:solidFill>
                  <a:schemeClr val="accent1"/>
                </a:solidFill>
              </a:rPr>
              <a:t>versus 12,000 OHCs</a:t>
            </a:r>
            <a:endParaRPr lang="en-US" sz="3600" b="1" dirty="0">
              <a:solidFill>
                <a:schemeClr val="accent1"/>
              </a:solidFill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600200"/>
            <a:ext cx="5257800" cy="4695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638800" y="1143000"/>
            <a:ext cx="35052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30,000+ fibers in cochlear nerve.  Nearly 10:1 fiber-to-IHC innervation ratio.</a:t>
            </a:r>
          </a:p>
          <a:p>
            <a:endParaRPr lang="en-US" sz="2400" dirty="0"/>
          </a:p>
          <a:p>
            <a:r>
              <a:rPr lang="en-US" sz="2400" dirty="0" smtClean="0"/>
              <a:t>Sparse number of fibers carry info from OHC to brain.</a:t>
            </a:r>
          </a:p>
          <a:p>
            <a:endParaRPr lang="en-US" sz="2400" dirty="0"/>
          </a:p>
          <a:p>
            <a:r>
              <a:rPr lang="en-US" sz="2400" dirty="0" smtClean="0"/>
              <a:t>Small number of fibers </a:t>
            </a:r>
            <a:r>
              <a:rPr lang="en-US" sz="2400" dirty="0" smtClean="0">
                <a:solidFill>
                  <a:schemeClr val="accent1"/>
                </a:solidFill>
              </a:rPr>
              <a:t>descend</a:t>
            </a:r>
            <a:r>
              <a:rPr lang="en-US" sz="2400" dirty="0" smtClean="0"/>
              <a:t> from brain to OHCs.</a:t>
            </a:r>
          </a:p>
          <a:p>
            <a:endParaRPr lang="en-US" sz="2400" dirty="0"/>
          </a:p>
          <a:p>
            <a:r>
              <a:rPr lang="en-US" sz="2400" b="1" u="sng" dirty="0" smtClean="0">
                <a:solidFill>
                  <a:srgbClr val="00B050"/>
                </a:solidFill>
              </a:rPr>
              <a:t>Role of OHC’s</a:t>
            </a:r>
            <a:r>
              <a:rPr lang="en-US" sz="2400" b="1" dirty="0" smtClean="0">
                <a:solidFill>
                  <a:srgbClr val="00B050"/>
                </a:solidFill>
              </a:rPr>
              <a:t>?</a:t>
            </a:r>
            <a:br>
              <a:rPr lang="en-US" sz="2400" b="1" dirty="0" smtClean="0">
                <a:solidFill>
                  <a:srgbClr val="00B050"/>
                </a:solidFill>
              </a:rPr>
            </a:br>
            <a:r>
              <a:rPr lang="en-US" sz="2400" b="1" dirty="0">
                <a:solidFill>
                  <a:srgbClr val="00B050"/>
                </a:solidFill>
              </a:rPr>
              <a:t> </a:t>
            </a:r>
            <a:r>
              <a:rPr lang="en-US" sz="2400" b="1" dirty="0" smtClean="0">
                <a:solidFill>
                  <a:srgbClr val="00B050"/>
                </a:solidFill>
              </a:rPr>
              <a:t>  Mechanical gain</a:t>
            </a:r>
          </a:p>
          <a:p>
            <a:r>
              <a:rPr lang="en-US" sz="2400" b="1" dirty="0">
                <a:solidFill>
                  <a:srgbClr val="00B050"/>
                </a:solidFill>
              </a:rPr>
              <a:t> </a:t>
            </a:r>
            <a:r>
              <a:rPr lang="en-US" sz="2400" b="1" dirty="0" smtClean="0">
                <a:solidFill>
                  <a:srgbClr val="00B050"/>
                </a:solidFill>
              </a:rPr>
              <a:t>  </a:t>
            </a:r>
            <a:r>
              <a:rPr lang="en-US" sz="2400" b="1" dirty="0" err="1" smtClean="0">
                <a:solidFill>
                  <a:srgbClr val="00B050"/>
                </a:solidFill>
              </a:rPr>
              <a:t>otoacoustic</a:t>
            </a:r>
            <a:r>
              <a:rPr lang="en-US" sz="2400" b="1" dirty="0" smtClean="0">
                <a:solidFill>
                  <a:srgbClr val="00B050"/>
                </a:solidFill>
              </a:rPr>
              <a:t> emission</a:t>
            </a:r>
            <a:endParaRPr lang="en-US" sz="24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8219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9060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chemeClr val="accent1"/>
                </a:solidFill>
              </a:rPr>
              <a:t>Sound Amplitude Coding</a:t>
            </a:r>
            <a:br>
              <a:rPr lang="en-US" b="1" dirty="0" smtClean="0">
                <a:solidFill>
                  <a:schemeClr val="accent1"/>
                </a:solidFill>
              </a:rPr>
            </a:br>
            <a:r>
              <a:rPr lang="en-US" b="1" dirty="0" smtClean="0">
                <a:solidFill>
                  <a:schemeClr val="accent1"/>
                </a:solidFill>
              </a:rPr>
              <a:t>(“Divide and Conquer”)</a:t>
            </a:r>
            <a:endParaRPr lang="en-US" b="1" dirty="0">
              <a:solidFill>
                <a:schemeClr val="accent1"/>
              </a:solidFill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71600"/>
            <a:ext cx="5867400" cy="4841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248400" y="2209800"/>
            <a:ext cx="27432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Multiple nerve fibers for each IHC.</a:t>
            </a:r>
          </a:p>
          <a:p>
            <a:endParaRPr lang="en-US" sz="2400" dirty="0"/>
          </a:p>
          <a:p>
            <a:r>
              <a:rPr lang="en-US" sz="2400" dirty="0" smtClean="0"/>
              <a:t>Each nerve fiber tuned to a different 40 dB “range” of stimulus intensity.</a:t>
            </a:r>
          </a:p>
          <a:p>
            <a:endParaRPr lang="en-US" sz="2400" dirty="0"/>
          </a:p>
          <a:p>
            <a:r>
              <a:rPr lang="en-US" sz="2400" dirty="0" smtClean="0"/>
              <a:t>Intensity-level multiplexing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468219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0"/>
            <a:ext cx="8686800" cy="990600"/>
          </a:xfrm>
        </p:spPr>
        <p:txBody>
          <a:bodyPr>
            <a:noAutofit/>
          </a:bodyPr>
          <a:lstStyle/>
          <a:p>
            <a:r>
              <a:rPr lang="en-US" sz="3600" b="1" dirty="0" smtClean="0">
                <a:solidFill>
                  <a:schemeClr val="accent1"/>
                </a:solidFill>
              </a:rPr>
              <a:t>Tuning Specificity of Cochlear Nerve</a:t>
            </a:r>
            <a:br>
              <a:rPr lang="en-US" sz="3600" b="1" dirty="0" smtClean="0">
                <a:solidFill>
                  <a:schemeClr val="accent1"/>
                </a:solidFill>
              </a:rPr>
            </a:br>
            <a:r>
              <a:rPr lang="en-US" sz="3600" b="1" dirty="0" smtClean="0">
                <a:solidFill>
                  <a:schemeClr val="accent1"/>
                </a:solidFill>
              </a:rPr>
              <a:t>Fibers “Broadens” with Increased Intensity</a:t>
            </a:r>
            <a:endParaRPr lang="en-US" sz="3600" b="1" dirty="0">
              <a:solidFill>
                <a:schemeClr val="accent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4800" y="6019800"/>
            <a:ext cx="853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 smtClean="0"/>
              <a:t>Q</a:t>
            </a:r>
            <a:r>
              <a:rPr lang="en-US" dirty="0" smtClean="0"/>
              <a:t>: Why the broadening and asymmetry?     </a:t>
            </a:r>
            <a:r>
              <a:rPr lang="en-US" u="sng" dirty="0" smtClean="0"/>
              <a:t>A</a:t>
            </a:r>
            <a:r>
              <a:rPr lang="en-US" dirty="0" smtClean="0"/>
              <a:t>: Look to the Basilar membrane’s response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199" y="1096108"/>
            <a:ext cx="5601681" cy="4771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219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4675" y="1237607"/>
            <a:ext cx="4759325" cy="4065913"/>
          </a:xfrm>
          <a:prstGeom prst="rect">
            <a:avLst/>
          </a:prstGeom>
        </p:spPr>
      </p:pic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76200" y="1579880"/>
            <a:ext cx="4313238" cy="4729163"/>
            <a:chOff x="1510" y="960"/>
            <a:chExt cx="2717" cy="2979"/>
          </a:xfrm>
        </p:grpSpPr>
        <p:sp>
          <p:nvSpPr>
            <p:cNvPr id="4" name="AutoShape 5"/>
            <p:cNvSpPr>
              <a:spLocks noChangeAspect="1" noChangeArrowheads="1" noTextEdit="1"/>
            </p:cNvSpPr>
            <p:nvPr/>
          </p:nvSpPr>
          <p:spPr bwMode="auto">
            <a:xfrm>
              <a:off x="1510" y="960"/>
              <a:ext cx="2714" cy="29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pic>
          <p:nvPicPr>
            <p:cNvPr id="5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10" y="960"/>
              <a:ext cx="2717" cy="29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" name="Rectangle 5"/>
          <p:cNvSpPr/>
          <p:nvPr/>
        </p:nvSpPr>
        <p:spPr>
          <a:xfrm>
            <a:off x="1981200" y="152400"/>
            <a:ext cx="39624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accent1"/>
                </a:solidFill>
              </a:rPr>
              <a:t>Ascending Pathways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420948537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90600"/>
          </a:xfrm>
        </p:spPr>
        <p:txBody>
          <a:bodyPr>
            <a:normAutofit fontScale="90000"/>
          </a:bodyPr>
          <a:lstStyle/>
          <a:p>
            <a:r>
              <a:rPr lang="en-US" b="1" dirty="0" err="1" smtClean="0">
                <a:solidFill>
                  <a:schemeClr val="accent1"/>
                </a:solidFill>
              </a:rPr>
              <a:t>Tonotopic</a:t>
            </a:r>
            <a:r>
              <a:rPr lang="en-US" b="1" dirty="0" smtClean="0">
                <a:solidFill>
                  <a:schemeClr val="accent1"/>
                </a:solidFill>
              </a:rPr>
              <a:t> Organization</a:t>
            </a:r>
            <a:br>
              <a:rPr lang="en-US" b="1" dirty="0" smtClean="0">
                <a:solidFill>
                  <a:schemeClr val="accent1"/>
                </a:solidFill>
              </a:rPr>
            </a:br>
            <a:r>
              <a:rPr lang="en-US" b="1" dirty="0" smtClean="0">
                <a:solidFill>
                  <a:schemeClr val="accent1"/>
                </a:solidFill>
              </a:rPr>
              <a:t>of Primary Auditory Cortex (A1)</a:t>
            </a:r>
            <a:endParaRPr lang="en-US" b="1" dirty="0">
              <a:solidFill>
                <a:schemeClr val="accent1"/>
              </a:solidFill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544548"/>
            <a:ext cx="3421062" cy="518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181600" y="1776948"/>
            <a:ext cx="33528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u="sng" dirty="0" smtClean="0"/>
              <a:t>Also note</a:t>
            </a:r>
            <a:r>
              <a:rPr lang="en-US" sz="2400" dirty="0" smtClean="0"/>
              <a:t>:</a:t>
            </a:r>
          </a:p>
          <a:p>
            <a:endParaRPr lang="en-US" sz="2400" dirty="0" smtClean="0"/>
          </a:p>
          <a:p>
            <a:r>
              <a:rPr lang="en-US" sz="2400" dirty="0" smtClean="0"/>
              <a:t>Segregation of monaural versus binaural cells is maintained.</a:t>
            </a:r>
          </a:p>
          <a:p>
            <a:endParaRPr lang="en-US" sz="2400" dirty="0"/>
          </a:p>
          <a:p>
            <a:r>
              <a:rPr lang="en-US" sz="2400" dirty="0" smtClean="0"/>
              <a:t>Binaural cells loosely organized according to spatial location of stimulus source.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984163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362200"/>
            <a:ext cx="8229600" cy="1600200"/>
          </a:xfrm>
        </p:spPr>
        <p:txBody>
          <a:bodyPr>
            <a:noAutofit/>
          </a:bodyPr>
          <a:lstStyle/>
          <a:p>
            <a:r>
              <a:rPr lang="en-US" sz="4800" b="1" dirty="0" smtClean="0">
                <a:solidFill>
                  <a:schemeClr val="accent1"/>
                </a:solidFill>
              </a:rPr>
              <a:t>Auditory Frequency Coding</a:t>
            </a:r>
            <a:br>
              <a:rPr lang="en-US" sz="4800" b="1" dirty="0" smtClean="0">
                <a:solidFill>
                  <a:schemeClr val="accent1"/>
                </a:solidFill>
              </a:rPr>
            </a:br>
            <a:r>
              <a:rPr lang="en-US" sz="2400" b="1" dirty="0" smtClean="0"/>
              <a:t>(What is the neural code for “pitch”?)</a:t>
            </a:r>
            <a:endParaRPr lang="en-US" sz="4800" b="1" dirty="0"/>
          </a:p>
        </p:txBody>
      </p:sp>
    </p:spTree>
    <p:extLst>
      <p:ext uri="{BB962C8B-B14F-4D97-AF65-F5344CB8AC3E}">
        <p14:creationId xmlns:p14="http://schemas.microsoft.com/office/powerpoint/2010/main" val="1244241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chemeClr val="accent1"/>
                </a:solidFill>
              </a:rPr>
              <a:t>Sound Wave:</a:t>
            </a:r>
            <a:br>
              <a:rPr lang="en-US" b="1" dirty="0" smtClean="0">
                <a:solidFill>
                  <a:schemeClr val="accent1"/>
                </a:solidFill>
              </a:rPr>
            </a:br>
            <a:r>
              <a:rPr lang="en-US" b="1" dirty="0" smtClean="0">
                <a:solidFill>
                  <a:schemeClr val="accent1"/>
                </a:solidFill>
              </a:rPr>
              <a:t>Amplitude and Frequency (Hz)</a:t>
            </a:r>
            <a:endParaRPr lang="en-US" b="1" dirty="0">
              <a:solidFill>
                <a:schemeClr val="accent1"/>
              </a:solidFill>
            </a:endParaRPr>
          </a:p>
        </p:txBody>
      </p:sp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297655" y="1524000"/>
            <a:ext cx="8539163" cy="2070101"/>
            <a:chOff x="154" y="1556"/>
            <a:chExt cx="5379" cy="1304"/>
          </a:xfrm>
        </p:grpSpPr>
        <p:sp>
          <p:nvSpPr>
            <p:cNvPr id="4" name="AutoShape 5"/>
            <p:cNvSpPr>
              <a:spLocks noChangeAspect="1" noChangeArrowheads="1" noTextEdit="1"/>
            </p:cNvSpPr>
            <p:nvPr/>
          </p:nvSpPr>
          <p:spPr bwMode="auto">
            <a:xfrm>
              <a:off x="154" y="1556"/>
              <a:ext cx="5376" cy="13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pic>
          <p:nvPicPr>
            <p:cNvPr id="5" name="Picture 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4" y="1556"/>
              <a:ext cx="5379" cy="1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" name="TextBox 5"/>
          <p:cNvSpPr txBox="1"/>
          <p:nvPr/>
        </p:nvSpPr>
        <p:spPr>
          <a:xfrm>
            <a:off x="833919" y="3886200"/>
            <a:ext cx="79248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Sound Pressure is measured in units called </a:t>
            </a:r>
            <a:r>
              <a:rPr lang="en-US" sz="2400" dirty="0" err="1" smtClean="0"/>
              <a:t>Pascals</a:t>
            </a:r>
            <a:endParaRPr lang="en-US" sz="2400" dirty="0" smtClean="0"/>
          </a:p>
          <a:p>
            <a:r>
              <a:rPr lang="en-US" sz="2400" dirty="0" smtClean="0"/>
              <a:t>1 Pascal (Pa) = 1 Newton of force/m</a:t>
            </a:r>
            <a:r>
              <a:rPr lang="en-US" sz="2400" baseline="30000" dirty="0" smtClean="0"/>
              <a:t>2</a:t>
            </a:r>
          </a:p>
          <a:p>
            <a:r>
              <a:rPr lang="en-US" sz="2400" dirty="0" smtClean="0"/>
              <a:t>1 atmosphere = 100,000 Pa</a:t>
            </a:r>
          </a:p>
          <a:p>
            <a:r>
              <a:rPr lang="en-US" sz="2400" dirty="0" smtClean="0"/>
              <a:t>Human absolute hearing threshold = 0.00002 Pa = </a:t>
            </a:r>
            <a:r>
              <a:rPr lang="en-US" sz="2400" b="1" dirty="0" smtClean="0">
                <a:solidFill>
                  <a:schemeClr val="accent1"/>
                </a:solidFill>
              </a:rPr>
              <a:t>20 </a:t>
            </a:r>
            <a:r>
              <a:rPr lang="en-US" sz="2400" b="1" dirty="0" err="1" smtClean="0">
                <a:solidFill>
                  <a:schemeClr val="accent1"/>
                </a:solidFill>
              </a:rPr>
              <a:t>microPa</a:t>
            </a:r>
            <a:endParaRPr lang="en-US" sz="2400" b="1" dirty="0" smtClean="0">
              <a:solidFill>
                <a:schemeClr val="accent1"/>
              </a:solidFill>
            </a:endParaRPr>
          </a:p>
          <a:p>
            <a:r>
              <a:rPr lang="en-US" sz="2400" dirty="0"/>
              <a:t> </a:t>
            </a:r>
            <a:r>
              <a:rPr lang="en-US" sz="2400" dirty="0" smtClean="0"/>
              <a:t>      (i.e., 2 ten billionths of an atmosphere)</a:t>
            </a:r>
          </a:p>
          <a:p>
            <a:endParaRPr lang="en-US" sz="2400" dirty="0"/>
          </a:p>
          <a:p>
            <a:r>
              <a:rPr lang="en-US" sz="2400" dirty="0" smtClean="0"/>
              <a:t>Frequency measured in cycles/sec = Hertz (Hz)</a:t>
            </a:r>
            <a:br>
              <a:rPr lang="en-US" sz="2400" dirty="0" smtClean="0"/>
            </a:br>
            <a:r>
              <a:rPr lang="en-US" sz="2400" dirty="0" smtClean="0"/>
              <a:t>Nominal range of sensitivity: </a:t>
            </a:r>
            <a:r>
              <a:rPr lang="en-US" sz="2400" b="1" dirty="0" smtClean="0">
                <a:solidFill>
                  <a:schemeClr val="accent1"/>
                </a:solidFill>
              </a:rPr>
              <a:t>20 – 20,000 Hz</a:t>
            </a:r>
            <a:endParaRPr lang="en-US" sz="24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8219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99060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Frequency</a:t>
            </a:r>
            <a:r>
              <a:rPr lang="en-US" b="1" dirty="0" smtClean="0">
                <a:solidFill>
                  <a:schemeClr val="accent1"/>
                </a:solidFill>
              </a:rPr>
              <a:t> Mechanism versus</a:t>
            </a:r>
            <a:br>
              <a:rPr lang="en-US" b="1" dirty="0" smtClean="0">
                <a:solidFill>
                  <a:schemeClr val="accent1"/>
                </a:solidFill>
              </a:rPr>
            </a:br>
            <a:r>
              <a:rPr lang="en-US" b="1" dirty="0" smtClean="0">
                <a:solidFill>
                  <a:srgbClr val="00B050"/>
                </a:solidFill>
              </a:rPr>
              <a:t>Place</a:t>
            </a:r>
            <a:r>
              <a:rPr lang="en-US" b="1" dirty="0" smtClean="0">
                <a:solidFill>
                  <a:schemeClr val="accent1"/>
                </a:solidFill>
              </a:rPr>
              <a:t> Mechanism</a:t>
            </a:r>
            <a:endParaRPr lang="en-US" b="1" dirty="0">
              <a:solidFill>
                <a:schemeClr val="accent1"/>
              </a:solidFill>
            </a:endParaRPr>
          </a:p>
        </p:txBody>
      </p:sp>
      <p:pic>
        <p:nvPicPr>
          <p:cNvPr id="3" name="Picture 2" descr="Chaudhuri_138-177_Ch05_Page_20_Image_000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2461870"/>
            <a:ext cx="2009516" cy="251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419566" y="5035663"/>
            <a:ext cx="18477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Georg von </a:t>
            </a:r>
            <a:r>
              <a:rPr lang="en-US" dirty="0" err="1" smtClean="0"/>
              <a:t>Békésy</a:t>
            </a:r>
            <a:endParaRPr lang="en-US" dirty="0" smtClean="0"/>
          </a:p>
          <a:p>
            <a:pPr algn="ctr"/>
            <a:r>
              <a:rPr lang="en-US" dirty="0" smtClean="0"/>
              <a:t>(1899-1972)</a:t>
            </a:r>
            <a:endParaRPr lang="en-US" dirty="0"/>
          </a:p>
        </p:txBody>
      </p:sp>
      <p:pic>
        <p:nvPicPr>
          <p:cNvPr id="5" name="Picture 4" descr="Chaudhuri_138-177_Ch05_Page_19_Image_000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2362200"/>
            <a:ext cx="2057400" cy="2614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219200" y="5010834"/>
            <a:ext cx="1905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Ernest Rutherford</a:t>
            </a:r>
          </a:p>
          <a:p>
            <a:pPr algn="ctr"/>
            <a:r>
              <a:rPr lang="en-US" dirty="0" smtClean="0"/>
              <a:t>(1871-1937)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248622" y="1992868"/>
            <a:ext cx="18755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Frequency Theory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544524" y="1992868"/>
            <a:ext cx="13896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Place Theory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4163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98"/>
            <a:ext cx="8229600" cy="1143000"/>
          </a:xfrm>
        </p:spPr>
        <p:txBody>
          <a:bodyPr/>
          <a:lstStyle/>
          <a:p>
            <a:r>
              <a:rPr lang="en-US" b="1" dirty="0" smtClean="0">
                <a:solidFill>
                  <a:schemeClr val="accent1"/>
                </a:solidFill>
              </a:rPr>
              <a:t>Frequency Theory (Rutherford)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Basilar membrane analogy to microphone diaphragm</a:t>
            </a:r>
          </a:p>
          <a:p>
            <a:r>
              <a:rPr lang="en-US" sz="2800" dirty="0" smtClean="0"/>
              <a:t>Each oscillation yields nerve pulse</a:t>
            </a:r>
          </a:p>
          <a:p>
            <a:r>
              <a:rPr lang="en-US" sz="2800" u="sng" dirty="0" smtClean="0"/>
              <a:t>Problem</a:t>
            </a:r>
            <a:r>
              <a:rPr lang="en-US" sz="2800" dirty="0" smtClean="0"/>
              <a:t>: Max. neural response approx. 500 Hz</a:t>
            </a:r>
          </a:p>
          <a:p>
            <a:r>
              <a:rPr lang="en-US" sz="2800" u="sng" dirty="0" smtClean="0"/>
              <a:t>Solution</a:t>
            </a:r>
            <a:r>
              <a:rPr lang="en-US" sz="2800" dirty="0" smtClean="0"/>
              <a:t>: Time division multiplexing</a:t>
            </a:r>
            <a:br>
              <a:rPr lang="en-US" sz="2800" dirty="0" smtClean="0"/>
            </a:br>
            <a:r>
              <a:rPr lang="en-US" sz="2800" dirty="0" smtClean="0"/>
              <a:t>(aka </a:t>
            </a:r>
            <a:r>
              <a:rPr lang="en-US" sz="2800" b="1" dirty="0" smtClean="0">
                <a:solidFill>
                  <a:schemeClr val="accent1"/>
                </a:solidFill>
              </a:rPr>
              <a:t>“Volley Principle” </a:t>
            </a:r>
            <a:r>
              <a:rPr lang="en-US" sz="2800" dirty="0" smtClean="0"/>
              <a:t>)</a:t>
            </a:r>
            <a:br>
              <a:rPr lang="en-US" sz="2800" dirty="0" smtClean="0"/>
            </a:br>
            <a:r>
              <a:rPr lang="en-US" sz="2800" dirty="0" smtClean="0"/>
              <a:t>Supported by </a:t>
            </a:r>
            <a:r>
              <a:rPr lang="en-US" sz="2800" b="1" dirty="0" smtClean="0">
                <a:solidFill>
                  <a:schemeClr val="accent1"/>
                </a:solidFill>
              </a:rPr>
              <a:t>“cochlear </a:t>
            </a:r>
            <a:r>
              <a:rPr lang="en-US" sz="2800" b="1" dirty="0" err="1" smtClean="0">
                <a:solidFill>
                  <a:schemeClr val="accent1"/>
                </a:solidFill>
              </a:rPr>
              <a:t>microphonic</a:t>
            </a:r>
            <a:r>
              <a:rPr lang="en-US" sz="2800" b="1" dirty="0" smtClean="0">
                <a:solidFill>
                  <a:schemeClr val="accent1"/>
                </a:solidFill>
              </a:rPr>
              <a:t>” </a:t>
            </a:r>
            <a:br>
              <a:rPr lang="en-US" sz="2800" b="1" dirty="0" smtClean="0">
                <a:solidFill>
                  <a:schemeClr val="accent1"/>
                </a:solidFill>
              </a:rPr>
            </a:br>
            <a:r>
              <a:rPr lang="en-US" sz="2800" dirty="0" smtClean="0"/>
              <a:t>(</a:t>
            </a:r>
            <a:r>
              <a:rPr lang="en-US" sz="2800" dirty="0" err="1" smtClean="0"/>
              <a:t>Wever</a:t>
            </a:r>
            <a:r>
              <a:rPr lang="en-US" sz="2800" dirty="0" smtClean="0"/>
              <a:t> &amp; Bray; but consider </a:t>
            </a:r>
            <a:r>
              <a:rPr lang="en-US" sz="2800" i="1" dirty="0" smtClean="0"/>
              <a:t>Botox</a:t>
            </a:r>
            <a:r>
              <a:rPr lang="en-US" sz="2800" dirty="0" smtClean="0"/>
              <a:t> results)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820843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21920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v</a:t>
            </a:r>
            <a:r>
              <a:rPr lang="en-US" b="1" dirty="0" smtClean="0">
                <a:solidFill>
                  <a:schemeClr val="accent1"/>
                </a:solidFill>
              </a:rPr>
              <a:t>on </a:t>
            </a:r>
            <a:r>
              <a:rPr lang="en-US" b="1" dirty="0" err="1" smtClean="0">
                <a:solidFill>
                  <a:schemeClr val="accent1"/>
                </a:solidFill>
              </a:rPr>
              <a:t>Békésy</a:t>
            </a:r>
            <a:r>
              <a:rPr lang="en-US" b="1" dirty="0" smtClean="0">
                <a:solidFill>
                  <a:schemeClr val="accent1"/>
                </a:solidFill>
              </a:rPr>
              <a:t> Place Theory: </a:t>
            </a:r>
            <a:br>
              <a:rPr lang="en-US" b="1" dirty="0" smtClean="0">
                <a:solidFill>
                  <a:schemeClr val="accent1"/>
                </a:solidFill>
              </a:rPr>
            </a:br>
            <a:r>
              <a:rPr lang="en-US" b="1" dirty="0" smtClean="0">
                <a:solidFill>
                  <a:schemeClr val="accent1"/>
                </a:solidFill>
              </a:rPr>
              <a:t>Focus on Basilar Membrane Dynamics</a:t>
            </a:r>
            <a:endParaRPr lang="en-US" b="1" dirty="0">
              <a:solidFill>
                <a:schemeClr val="accent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1556" y="1752600"/>
            <a:ext cx="5580888" cy="4660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163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37160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chemeClr val="accent1"/>
                </a:solidFill>
              </a:rPr>
              <a:t>The Simple Beginnings</a:t>
            </a:r>
            <a:br>
              <a:rPr lang="en-US" b="1" dirty="0" smtClean="0">
                <a:solidFill>
                  <a:schemeClr val="accent1"/>
                </a:solidFill>
              </a:rPr>
            </a:br>
            <a:r>
              <a:rPr lang="en-US" b="1" dirty="0" smtClean="0">
                <a:solidFill>
                  <a:schemeClr val="accent1"/>
                </a:solidFill>
              </a:rPr>
              <a:t>for von </a:t>
            </a:r>
            <a:r>
              <a:rPr lang="en-US" b="1" dirty="0" err="1" smtClean="0">
                <a:solidFill>
                  <a:schemeClr val="accent1"/>
                </a:solidFill>
              </a:rPr>
              <a:t>Békésy’s</a:t>
            </a:r>
            <a:r>
              <a:rPr lang="en-US" b="1" dirty="0" smtClean="0">
                <a:solidFill>
                  <a:schemeClr val="accent1"/>
                </a:solidFill>
              </a:rPr>
              <a:t> Nobel Prize</a:t>
            </a:r>
            <a:endParaRPr lang="en-US" b="1" dirty="0">
              <a:solidFill>
                <a:schemeClr val="accent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100" y="2133600"/>
            <a:ext cx="8423100" cy="373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163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9060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chemeClr val="accent1"/>
                </a:solidFill>
              </a:rPr>
              <a:t>Basilar Membrane Response</a:t>
            </a:r>
            <a:r>
              <a:rPr lang="en-US" b="1" dirty="0">
                <a:solidFill>
                  <a:schemeClr val="accent1"/>
                </a:solidFill>
              </a:rPr>
              <a:t/>
            </a:r>
            <a:br>
              <a:rPr lang="en-US" b="1" dirty="0">
                <a:solidFill>
                  <a:schemeClr val="accent1"/>
                </a:solidFill>
              </a:rPr>
            </a:br>
            <a:r>
              <a:rPr lang="en-US" b="1" dirty="0" smtClean="0">
                <a:solidFill>
                  <a:schemeClr val="accent1"/>
                </a:solidFill>
              </a:rPr>
              <a:t>to Pure Tone Stimulus</a:t>
            </a:r>
            <a:endParaRPr lang="en-US" b="1" dirty="0">
              <a:solidFill>
                <a:schemeClr val="accent1"/>
              </a:solidFill>
            </a:endParaRPr>
          </a:p>
        </p:txBody>
      </p:sp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1219200" y="1539874"/>
            <a:ext cx="7005638" cy="5241926"/>
            <a:chOff x="630" y="798"/>
            <a:chExt cx="4413" cy="3302"/>
          </a:xfrm>
        </p:grpSpPr>
        <p:sp>
          <p:nvSpPr>
            <p:cNvPr id="4" name="AutoShape 5"/>
            <p:cNvSpPr>
              <a:spLocks noChangeAspect="1" noChangeArrowheads="1" noTextEdit="1"/>
            </p:cNvSpPr>
            <p:nvPr/>
          </p:nvSpPr>
          <p:spPr bwMode="auto">
            <a:xfrm>
              <a:off x="630" y="798"/>
              <a:ext cx="4410" cy="32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pic>
          <p:nvPicPr>
            <p:cNvPr id="5" name="Picture 4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0" y="798"/>
              <a:ext cx="4413" cy="33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746288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524000"/>
          </a:xfrm>
        </p:spPr>
        <p:txBody>
          <a:bodyPr/>
          <a:lstStyle/>
          <a:p>
            <a:r>
              <a:rPr lang="en-US" b="1" dirty="0" smtClean="0">
                <a:solidFill>
                  <a:schemeClr val="accent1"/>
                </a:solidFill>
              </a:rPr>
              <a:t>Von </a:t>
            </a:r>
            <a:r>
              <a:rPr lang="en-US" b="1" dirty="0" err="1" smtClean="0">
                <a:solidFill>
                  <a:schemeClr val="accent1"/>
                </a:solidFill>
              </a:rPr>
              <a:t>Békésy’s</a:t>
            </a:r>
            <a:r>
              <a:rPr lang="en-US" b="1" dirty="0" smtClean="0">
                <a:solidFill>
                  <a:schemeClr val="accent1"/>
                </a:solidFill>
              </a:rPr>
              <a:t> “Place Mechanism”</a:t>
            </a:r>
            <a:br>
              <a:rPr lang="en-US" b="1" dirty="0" smtClean="0">
                <a:solidFill>
                  <a:schemeClr val="accent1"/>
                </a:solidFill>
              </a:rPr>
            </a:br>
            <a:r>
              <a:rPr lang="en-US" b="1" dirty="0" smtClean="0">
                <a:solidFill>
                  <a:schemeClr val="accent1"/>
                </a:solidFill>
              </a:rPr>
              <a:t>as Biological Fourier Analyzer</a:t>
            </a:r>
            <a:endParaRPr lang="en-US" b="1" dirty="0">
              <a:solidFill>
                <a:schemeClr val="accent1"/>
              </a:solidFill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901825"/>
            <a:ext cx="8229600" cy="3432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990600" y="6096000"/>
            <a:ext cx="480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hlinkClick r:id="rId3"/>
              </a:rPr>
              <a:t>Basilar Membrane Dynamic Simulation </a:t>
            </a:r>
            <a:r>
              <a:rPr lang="en-US" dirty="0" smtClean="0"/>
              <a:t>(animation)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2273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514600"/>
            <a:ext cx="8229600" cy="1676400"/>
          </a:xfrm>
        </p:spPr>
        <p:txBody>
          <a:bodyPr>
            <a:noAutofit/>
          </a:bodyPr>
          <a:lstStyle/>
          <a:p>
            <a:r>
              <a:rPr lang="en-US" sz="6000" b="1" dirty="0" smtClean="0">
                <a:solidFill>
                  <a:schemeClr val="accent1"/>
                </a:solidFill>
              </a:rPr>
              <a:t>Functional Aspects</a:t>
            </a:r>
            <a:br>
              <a:rPr lang="en-US" sz="6000" b="1" dirty="0" smtClean="0">
                <a:solidFill>
                  <a:schemeClr val="accent1"/>
                </a:solidFill>
              </a:rPr>
            </a:br>
            <a:r>
              <a:rPr lang="en-US" sz="6000" b="1" dirty="0" smtClean="0">
                <a:solidFill>
                  <a:schemeClr val="accent1"/>
                </a:solidFill>
              </a:rPr>
              <a:t>of Hearing</a:t>
            </a:r>
            <a:endParaRPr lang="en-US" sz="48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9696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9692"/>
            <a:ext cx="8229600" cy="838200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chemeClr val="accent1"/>
                </a:solidFill>
              </a:rPr>
              <a:t>Species-Specific Frequency Range</a:t>
            </a:r>
            <a:endParaRPr lang="en-US" b="1" dirty="0">
              <a:solidFill>
                <a:schemeClr val="accent1"/>
              </a:solidFill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2883" y="1295400"/>
            <a:ext cx="5645150" cy="526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00892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0" y="-25400"/>
            <a:ext cx="5638800" cy="838200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chemeClr val="accent1"/>
                </a:solidFill>
              </a:rPr>
              <a:t>Human “</a:t>
            </a:r>
            <a:r>
              <a:rPr lang="en-US" b="1" dirty="0" err="1" smtClean="0">
                <a:solidFill>
                  <a:schemeClr val="accent1"/>
                </a:solidFill>
              </a:rPr>
              <a:t>Earscape</a:t>
            </a:r>
            <a:r>
              <a:rPr lang="en-US" b="1" dirty="0" smtClean="0">
                <a:solidFill>
                  <a:schemeClr val="accent1"/>
                </a:solidFill>
              </a:rPr>
              <a:t>”</a:t>
            </a:r>
            <a:endParaRPr lang="en-US" b="1" dirty="0">
              <a:solidFill>
                <a:schemeClr val="accent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990600"/>
            <a:ext cx="4674108" cy="5773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5768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9692"/>
            <a:ext cx="8229600" cy="838200"/>
          </a:xfrm>
        </p:spPr>
        <p:txBody>
          <a:bodyPr>
            <a:noAutofit/>
          </a:bodyPr>
          <a:lstStyle/>
          <a:p>
            <a:r>
              <a:rPr lang="en-US" sz="4800" b="1" dirty="0" smtClean="0">
                <a:solidFill>
                  <a:schemeClr val="accent1"/>
                </a:solidFill>
              </a:rPr>
              <a:t>Minimum Audibility Curve</a:t>
            </a:r>
            <a:endParaRPr lang="en-US" sz="4800" b="1" dirty="0">
              <a:solidFill>
                <a:schemeClr val="accent1"/>
              </a:solidFill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600200"/>
            <a:ext cx="6315075" cy="4852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477000" y="1143000"/>
            <a:ext cx="26670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Average detection threshold for 18-yr-olds for 1KHz tone at sea level is</a:t>
            </a:r>
          </a:p>
          <a:p>
            <a:r>
              <a:rPr lang="en-US" sz="2400" b="1" dirty="0" smtClean="0">
                <a:solidFill>
                  <a:schemeClr val="accent1"/>
                </a:solidFill>
              </a:rPr>
              <a:t>20 </a:t>
            </a:r>
            <a:r>
              <a:rPr lang="en-US" sz="2400" b="1" dirty="0" err="1" smtClean="0">
                <a:solidFill>
                  <a:schemeClr val="accent1"/>
                </a:solidFill>
              </a:rPr>
              <a:t>microPa</a:t>
            </a:r>
            <a:r>
              <a:rPr lang="en-US" sz="2400" b="1" dirty="0" smtClean="0">
                <a:solidFill>
                  <a:schemeClr val="accent1"/>
                </a:solidFill>
              </a:rPr>
              <a:t> (</a:t>
            </a:r>
            <a:r>
              <a:rPr lang="el-GR" sz="2400" b="1" dirty="0" smtClean="0">
                <a:solidFill>
                  <a:schemeClr val="accent1"/>
                </a:solidFill>
              </a:rPr>
              <a:t>μ</a:t>
            </a:r>
            <a:r>
              <a:rPr lang="en-US" sz="2400" b="1" dirty="0" smtClean="0">
                <a:solidFill>
                  <a:schemeClr val="accent1"/>
                </a:solidFill>
              </a:rPr>
              <a:t>Pa)</a:t>
            </a:r>
          </a:p>
          <a:p>
            <a:endParaRPr lang="en-US" sz="2400" b="1" dirty="0">
              <a:solidFill>
                <a:schemeClr val="accent1"/>
              </a:solidFill>
            </a:endParaRPr>
          </a:p>
          <a:p>
            <a:r>
              <a:rPr lang="en-US" sz="2400" b="1" dirty="0" smtClean="0">
                <a:solidFill>
                  <a:schemeClr val="accent1"/>
                </a:solidFill>
              </a:rPr>
              <a:t>Minimum occurs at approx. 3 KHz</a:t>
            </a:r>
          </a:p>
          <a:p>
            <a:endParaRPr lang="en-US" sz="2400" b="1" dirty="0">
              <a:solidFill>
                <a:schemeClr val="accent1"/>
              </a:solidFill>
            </a:endParaRPr>
          </a:p>
          <a:p>
            <a:r>
              <a:rPr lang="en-US" sz="2400" dirty="0" smtClean="0"/>
              <a:t>Binaural intensity thresholds are 3 dB lower than mono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200892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90600"/>
          </a:xfrm>
        </p:spPr>
        <p:txBody>
          <a:bodyPr/>
          <a:lstStyle/>
          <a:p>
            <a:r>
              <a:rPr lang="en-US" b="1" dirty="0" smtClean="0">
                <a:solidFill>
                  <a:schemeClr val="accent1"/>
                </a:solidFill>
              </a:rPr>
              <a:t>The “decibel” (dB)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8600" y="1066800"/>
            <a:ext cx="9108968" cy="47089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The </a:t>
            </a:r>
            <a:r>
              <a:rPr lang="en-US" sz="2400" b="1" dirty="0" smtClean="0">
                <a:solidFill>
                  <a:schemeClr val="accent1"/>
                </a:solidFill>
              </a:rPr>
              <a:t>decibel</a:t>
            </a:r>
            <a:r>
              <a:rPr lang="en-US" sz="2400" dirty="0" smtClean="0">
                <a:solidFill>
                  <a:schemeClr val="accent1"/>
                </a:solidFill>
              </a:rPr>
              <a:t> </a:t>
            </a:r>
            <a:r>
              <a:rPr lang="en-US" sz="2400" dirty="0" smtClean="0"/>
              <a:t>is a logarithmic unit used to describe a ratio (i.e., log (x/y))</a:t>
            </a:r>
          </a:p>
          <a:p>
            <a:endParaRPr lang="en-US" sz="2400" dirty="0"/>
          </a:p>
          <a:p>
            <a:r>
              <a:rPr lang="en-US" sz="2400" dirty="0" smtClean="0"/>
              <a:t>In engineering analyses, it is used to normalize “power” measurements </a:t>
            </a:r>
          </a:p>
          <a:p>
            <a:r>
              <a:rPr lang="en-US" sz="2400" dirty="0"/>
              <a:t>t</a:t>
            </a:r>
            <a:r>
              <a:rPr lang="en-US" sz="2400" dirty="0" smtClean="0"/>
              <a:t>o a </a:t>
            </a:r>
            <a:r>
              <a:rPr lang="en-US" sz="2400" b="1" dirty="0" smtClean="0">
                <a:solidFill>
                  <a:schemeClr val="accent1"/>
                </a:solidFill>
              </a:rPr>
              <a:t>known reference </a:t>
            </a:r>
            <a:r>
              <a:rPr lang="en-US" sz="2400" dirty="0" smtClean="0"/>
              <a:t>and then compresses the resulting ratio using </a:t>
            </a:r>
          </a:p>
          <a:p>
            <a:r>
              <a:rPr lang="en-US" sz="2400" dirty="0" smtClean="0"/>
              <a:t>a </a:t>
            </a:r>
            <a:r>
              <a:rPr lang="en-US" sz="2400" b="1" dirty="0" smtClean="0">
                <a:solidFill>
                  <a:schemeClr val="accent1"/>
                </a:solidFill>
              </a:rPr>
              <a:t>log</a:t>
            </a:r>
            <a:r>
              <a:rPr lang="en-US" sz="2400" b="1" baseline="-25000" dirty="0" smtClean="0">
                <a:solidFill>
                  <a:schemeClr val="accent1"/>
                </a:solidFill>
              </a:rPr>
              <a:t>10</a:t>
            </a:r>
            <a:r>
              <a:rPr lang="en-US" sz="2400" dirty="0" smtClean="0"/>
              <a:t> operation.</a:t>
            </a:r>
          </a:p>
          <a:p>
            <a:endParaRPr lang="en-US" sz="2400" dirty="0"/>
          </a:p>
          <a:p>
            <a:r>
              <a:rPr lang="en-US" sz="2400" dirty="0" smtClean="0"/>
              <a:t>This format is convenient for engineering analyses involving</a:t>
            </a:r>
          </a:p>
          <a:p>
            <a:r>
              <a:rPr lang="en-US" sz="2400" dirty="0"/>
              <a:t>w</a:t>
            </a:r>
            <a:r>
              <a:rPr lang="en-US" sz="2400" dirty="0" smtClean="0"/>
              <a:t>ide dynamic ranges (when very small and the very large</a:t>
            </a:r>
          </a:p>
          <a:p>
            <a:r>
              <a:rPr lang="en-US" sz="2400" dirty="0"/>
              <a:t>m</a:t>
            </a:r>
            <a:r>
              <a:rPr lang="en-US" sz="2400" dirty="0" smtClean="0"/>
              <a:t>agnitudes must be considered simultaneously).</a:t>
            </a:r>
          </a:p>
          <a:p>
            <a:endParaRPr lang="en-US" sz="2400" dirty="0"/>
          </a:p>
          <a:p>
            <a:endParaRPr lang="en-US" sz="2400" dirty="0" smtClean="0"/>
          </a:p>
          <a:p>
            <a:r>
              <a:rPr lang="en-US" sz="3600" b="1" dirty="0" smtClean="0">
                <a:solidFill>
                  <a:schemeClr val="accent1"/>
                </a:solidFill>
              </a:rPr>
              <a:t>dB  =  10 log(Observed Power / Reference)</a:t>
            </a:r>
            <a:endParaRPr lang="en-US" sz="36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2534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863797" y="10700"/>
            <a:ext cx="605358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 smtClean="0">
                <a:solidFill>
                  <a:schemeClr val="accent1"/>
                </a:solidFill>
              </a:rPr>
              <a:t>Clinical Audiogram (</a:t>
            </a:r>
            <a:r>
              <a:rPr lang="en-US" sz="4400" b="1" dirty="0" err="1" smtClean="0">
                <a:solidFill>
                  <a:schemeClr val="accent1"/>
                </a:solidFill>
              </a:rPr>
              <a:t>dB</a:t>
            </a:r>
            <a:r>
              <a:rPr lang="en-US" sz="4400" b="1" baseline="-25000" dirty="0" err="1" smtClean="0">
                <a:solidFill>
                  <a:schemeClr val="accent1"/>
                </a:solidFill>
              </a:rPr>
              <a:t>HL</a:t>
            </a:r>
            <a:r>
              <a:rPr lang="en-US" sz="4400" b="1" dirty="0" smtClean="0">
                <a:solidFill>
                  <a:schemeClr val="accent1"/>
                </a:solidFill>
              </a:rPr>
              <a:t>)</a:t>
            </a:r>
            <a:endParaRPr lang="en-US" sz="44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61141"/>
            <a:ext cx="5580710" cy="45538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715000" y="1524000"/>
            <a:ext cx="34290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accent1"/>
                </a:solidFill>
              </a:rPr>
              <a:t>dB-HL (Hearing Level) </a:t>
            </a:r>
            <a:r>
              <a:rPr lang="en-US" dirty="0" smtClean="0"/>
              <a:t>uses a different reference level for each test frequency.</a:t>
            </a:r>
          </a:p>
          <a:p>
            <a:endParaRPr lang="en-US" dirty="0"/>
          </a:p>
          <a:p>
            <a:r>
              <a:rPr lang="en-US" dirty="0" smtClean="0"/>
              <a:t>That reference level represents the average threshold (18 </a:t>
            </a:r>
            <a:r>
              <a:rPr lang="en-US" dirty="0" err="1" smtClean="0"/>
              <a:t>yr</a:t>
            </a:r>
            <a:r>
              <a:rPr lang="en-US" dirty="0" smtClean="0"/>
              <a:t>-olds)</a:t>
            </a:r>
          </a:p>
          <a:p>
            <a:r>
              <a:rPr lang="en-US" dirty="0"/>
              <a:t>d</a:t>
            </a:r>
            <a:r>
              <a:rPr lang="en-US" dirty="0" smtClean="0"/>
              <a:t>emonstrated at that frequency.</a:t>
            </a:r>
          </a:p>
          <a:p>
            <a:endParaRPr lang="en-US" dirty="0"/>
          </a:p>
          <a:p>
            <a:r>
              <a:rPr lang="en-US" dirty="0" smtClean="0"/>
              <a:t>Hence, a value of </a:t>
            </a:r>
            <a:r>
              <a:rPr lang="en-US" b="1" dirty="0" smtClean="0">
                <a:solidFill>
                  <a:schemeClr val="accent1"/>
                </a:solidFill>
              </a:rPr>
              <a:t>0 dB-HL </a:t>
            </a:r>
            <a:r>
              <a:rPr lang="en-US" dirty="0" smtClean="0"/>
              <a:t>means “average” hearing level at the frequency under test.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1717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856"/>
            <a:ext cx="8458200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chemeClr val="accent1"/>
                </a:solidFill>
              </a:rPr>
              <a:t>Normal vs. Noise-Induced Hearing Loss</a:t>
            </a:r>
            <a:endParaRPr lang="en-US" b="1" dirty="0">
              <a:solidFill>
                <a:schemeClr val="accent1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676400"/>
            <a:ext cx="5842000" cy="3898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09600" y="6096000"/>
            <a:ext cx="815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 smtClean="0"/>
              <a:t>Source</a:t>
            </a:r>
            <a:r>
              <a:rPr lang="en-US" dirty="0" smtClean="0"/>
              <a:t>: http</a:t>
            </a:r>
            <a:r>
              <a:rPr lang="en-US" dirty="0"/>
              <a:t>://mustelid.physiol.ox.ac.uk/drupal/?q=acoustics/clinical_audiograms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705600" y="2895600"/>
            <a:ext cx="187602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Note “notch”</a:t>
            </a:r>
          </a:p>
          <a:p>
            <a:r>
              <a:rPr lang="en-US" sz="2400" b="1" dirty="0" smtClean="0"/>
              <a:t>At 4 KHz.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298121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3193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chemeClr val="accent1"/>
                </a:solidFill>
              </a:rPr>
              <a:t>Age-related Hearing Loss</a:t>
            </a:r>
            <a:br>
              <a:rPr lang="en-US" b="1" dirty="0" smtClean="0">
                <a:solidFill>
                  <a:schemeClr val="accent1"/>
                </a:solidFill>
              </a:rPr>
            </a:br>
            <a:r>
              <a:rPr lang="en-US" b="1" dirty="0" smtClean="0">
                <a:solidFill>
                  <a:schemeClr val="accent1"/>
                </a:solidFill>
              </a:rPr>
              <a:t>(</a:t>
            </a:r>
            <a:r>
              <a:rPr lang="en-US" b="1" dirty="0" err="1" smtClean="0">
                <a:solidFill>
                  <a:schemeClr val="accent1"/>
                </a:solidFill>
              </a:rPr>
              <a:t>Presbycusis</a:t>
            </a:r>
            <a:r>
              <a:rPr lang="en-US" b="1" dirty="0" smtClean="0">
                <a:solidFill>
                  <a:schemeClr val="accent1"/>
                </a:solidFill>
              </a:rPr>
              <a:t>)</a:t>
            </a:r>
            <a:endParaRPr lang="en-US" b="1" dirty="0">
              <a:solidFill>
                <a:schemeClr val="accent1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" y="1435919"/>
            <a:ext cx="5448300" cy="540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019800" y="3352800"/>
            <a:ext cx="3048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Inevitable or preventable?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3484539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-23536"/>
            <a:ext cx="8229600" cy="1143000"/>
          </a:xfrm>
        </p:spPr>
        <p:txBody>
          <a:bodyPr/>
          <a:lstStyle/>
          <a:p>
            <a:r>
              <a:rPr lang="en-US" b="1" dirty="0" smtClean="0">
                <a:solidFill>
                  <a:srgbClr val="0070C0"/>
                </a:solidFill>
              </a:rPr>
              <a:t>Loudness is non-linear</a:t>
            </a:r>
            <a:endParaRPr lang="en-US" b="1" dirty="0">
              <a:solidFill>
                <a:srgbClr val="0070C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00" y="1447800"/>
            <a:ext cx="7112000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008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9692"/>
            <a:ext cx="4051300" cy="894708"/>
          </a:xfrm>
        </p:spPr>
        <p:txBody>
          <a:bodyPr>
            <a:noAutofit/>
          </a:bodyPr>
          <a:lstStyle/>
          <a:p>
            <a:r>
              <a:rPr lang="en-US" sz="4800" b="1" dirty="0" smtClean="0">
                <a:solidFill>
                  <a:schemeClr val="accent1"/>
                </a:solidFill>
              </a:rPr>
              <a:t>Loudness</a:t>
            </a:r>
            <a:endParaRPr lang="en-US" sz="4800" b="1" dirty="0">
              <a:solidFill>
                <a:schemeClr val="accent1"/>
              </a:solidFill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219200"/>
            <a:ext cx="3746500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536041" y="76200"/>
            <a:ext cx="4419600" cy="71096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Arial" pitchFamily="34" charset="0"/>
                <a:cs typeface="Arial" pitchFamily="34" charset="0"/>
              </a:rPr>
              <a:t>Stevens’ </a:t>
            </a:r>
            <a:r>
              <a:rPr lang="en-US" sz="2400" b="1" dirty="0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SONE SCALE</a:t>
            </a:r>
          </a:p>
          <a:p>
            <a:r>
              <a:rPr lang="en-US" sz="2400" dirty="0">
                <a:latin typeface="Arial" pitchFamily="34" charset="0"/>
                <a:cs typeface="Arial" pitchFamily="34" charset="0"/>
              </a:rPr>
              <a:t>o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f Loudness Perception</a:t>
            </a:r>
          </a:p>
          <a:p>
            <a:endParaRPr lang="en-US" sz="2400" dirty="0" smtClean="0">
              <a:latin typeface="Arial" pitchFamily="34" charset="0"/>
              <a:cs typeface="Arial" pitchFamily="34" charset="0"/>
            </a:endParaRPr>
          </a:p>
          <a:p>
            <a:r>
              <a:rPr lang="en-US" sz="2400" u="sng" dirty="0" smtClean="0">
                <a:latin typeface="Arial" pitchFamily="34" charset="0"/>
                <a:cs typeface="Arial" pitchFamily="34" charset="0"/>
              </a:rPr>
              <a:t>Perceptual Anchor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:</a:t>
            </a:r>
          </a:p>
          <a:p>
            <a:r>
              <a:rPr lang="en-US" sz="2400" dirty="0" smtClean="0">
                <a:latin typeface="Arial" pitchFamily="34" charset="0"/>
                <a:cs typeface="Arial" pitchFamily="34" charset="0"/>
              </a:rPr>
              <a:t>1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sone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= loudness of 1 KHz</a:t>
            </a:r>
          </a:p>
          <a:p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             at 40 dB </a:t>
            </a:r>
            <a:r>
              <a:rPr lang="en-US" sz="2000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(40 </a:t>
            </a:r>
            <a:r>
              <a:rPr lang="en-US" sz="2000" dirty="0" err="1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phons</a:t>
            </a:r>
            <a:r>
              <a:rPr lang="en-US" sz="2000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)</a:t>
            </a:r>
            <a:endParaRPr lang="en-US" sz="2000" dirty="0">
              <a:solidFill>
                <a:srgbClr val="00B050"/>
              </a:solidFill>
              <a:latin typeface="Arial" pitchFamily="34" charset="0"/>
              <a:cs typeface="Arial" pitchFamily="34" charset="0"/>
            </a:endParaRPr>
          </a:p>
          <a:p>
            <a:endParaRPr lang="en-US" sz="2400" dirty="0" smtClean="0">
              <a:latin typeface="Arial" pitchFamily="34" charset="0"/>
              <a:cs typeface="Arial" pitchFamily="34" charset="0"/>
            </a:endParaRPr>
          </a:p>
          <a:p>
            <a:r>
              <a:rPr lang="en-US" sz="2400" dirty="0" smtClean="0">
                <a:latin typeface="Arial" pitchFamily="34" charset="0"/>
                <a:cs typeface="Arial" pitchFamily="34" charset="0"/>
              </a:rPr>
              <a:t>Find the dB level that is twice as loud (2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sones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) or half as loud (0.5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sones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), etc. and construct a scale.</a:t>
            </a:r>
            <a:br>
              <a:rPr lang="en-US" sz="2400" dirty="0" smtClean="0">
                <a:latin typeface="Arial" pitchFamily="34" charset="0"/>
                <a:cs typeface="Arial" pitchFamily="34" charset="0"/>
              </a:rPr>
            </a:br>
            <a:r>
              <a:rPr lang="en-US" sz="2400" dirty="0" smtClean="0">
                <a:latin typeface="Arial" pitchFamily="34" charset="0"/>
                <a:cs typeface="Arial" pitchFamily="34" charset="0"/>
              </a:rPr>
              <a:t>[i.e., </a:t>
            </a:r>
            <a:r>
              <a:rPr lang="en-US" sz="2400" b="1" dirty="0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Magnitude Estimation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]</a:t>
            </a:r>
          </a:p>
          <a:p>
            <a:endParaRPr lang="en-US" sz="2400" dirty="0" smtClean="0">
              <a:latin typeface="Arial" pitchFamily="34" charset="0"/>
              <a:cs typeface="Arial" pitchFamily="34" charset="0"/>
            </a:endParaRPr>
          </a:p>
          <a:p>
            <a:r>
              <a:rPr lang="en-US" sz="2400" dirty="0" smtClean="0">
                <a:latin typeface="Arial" pitchFamily="34" charset="0"/>
                <a:cs typeface="Arial" pitchFamily="34" charset="0"/>
              </a:rPr>
              <a:t>The psychological magnitude of sound (i.e., “Loudness”) grows at a slower rate than the physical magnitude of the sound stimulus.</a:t>
            </a:r>
          </a:p>
          <a:p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0892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9692"/>
            <a:ext cx="4051300" cy="894708"/>
          </a:xfrm>
        </p:spPr>
        <p:txBody>
          <a:bodyPr>
            <a:noAutofit/>
          </a:bodyPr>
          <a:lstStyle/>
          <a:p>
            <a:r>
              <a:rPr lang="en-US" sz="4800" b="1" dirty="0" smtClean="0">
                <a:solidFill>
                  <a:schemeClr val="accent1"/>
                </a:solidFill>
              </a:rPr>
              <a:t>Loudness</a:t>
            </a:r>
            <a:endParaRPr lang="en-US" sz="4800" b="1" dirty="0">
              <a:solidFill>
                <a:schemeClr val="accent1"/>
              </a:solidFill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219200"/>
            <a:ext cx="3746500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536040" y="76200"/>
            <a:ext cx="4607959" cy="63094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Arial" pitchFamily="34" charset="0"/>
                <a:cs typeface="Arial" pitchFamily="34" charset="0"/>
              </a:rPr>
              <a:t>Using </a:t>
            </a:r>
            <a:r>
              <a:rPr lang="en-US" sz="2400" u="sng" dirty="0" smtClean="0">
                <a:latin typeface="Arial" pitchFamily="34" charset="0"/>
                <a:cs typeface="Arial" pitchFamily="34" charset="0"/>
              </a:rPr>
              <a:t>magnitude estimation 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techniques, S.S. Stevens has quantified this nonlinear relationship as:</a:t>
            </a:r>
            <a:endParaRPr lang="en-US" sz="2400" dirty="0">
              <a:latin typeface="Arial" pitchFamily="34" charset="0"/>
              <a:cs typeface="Arial" pitchFamily="34" charset="0"/>
            </a:endParaRPr>
          </a:p>
          <a:p>
            <a:r>
              <a:rPr lang="en-US" sz="2400" b="1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     L = k * P</a:t>
            </a:r>
            <a:r>
              <a:rPr lang="en-US" sz="2400" b="1" baseline="30000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0.6  </a:t>
            </a:r>
            <a:r>
              <a:rPr lang="en-US" sz="2400" b="1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en-US" sz="2400" dirty="0" smtClean="0">
                <a:latin typeface="Arial" pitchFamily="34" charset="0"/>
                <a:cs typeface="Arial" pitchFamily="34" charset="0"/>
              </a:rPr>
            </a:br>
            <a:r>
              <a:rPr lang="en-US" sz="2400" dirty="0" smtClean="0">
                <a:latin typeface="Arial" pitchFamily="34" charset="0"/>
                <a:cs typeface="Arial" pitchFamily="34" charset="0"/>
              </a:rPr>
              <a:t>         </a:t>
            </a:r>
            <a:r>
              <a:rPr lang="en-US" sz="2400" b="1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= k </a:t>
            </a:r>
            <a:r>
              <a:rPr lang="en-US" sz="24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* </a:t>
            </a:r>
            <a:r>
              <a:rPr lang="en-US" sz="2400" b="1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I</a:t>
            </a:r>
            <a:r>
              <a:rPr lang="en-US" sz="2400" b="1" baseline="30000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0.3</a:t>
            </a:r>
            <a:endParaRPr lang="en-US" sz="2400" dirty="0" smtClean="0">
              <a:latin typeface="Arial" pitchFamily="34" charset="0"/>
              <a:cs typeface="Arial" pitchFamily="34" charset="0"/>
            </a:endParaRPr>
          </a:p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L=loudness; P=sound pressure (µPa)</a:t>
            </a:r>
            <a:br>
              <a:rPr lang="en-US" sz="2000" dirty="0" smtClean="0">
                <a:latin typeface="Arial" pitchFamily="34" charset="0"/>
                <a:cs typeface="Arial" pitchFamily="34" charset="0"/>
              </a:rPr>
            </a:br>
            <a:r>
              <a:rPr lang="en-US" sz="2000" dirty="0" smtClean="0">
                <a:latin typeface="Arial" pitchFamily="34" charset="0"/>
                <a:cs typeface="Arial" pitchFamily="34" charset="0"/>
              </a:rPr>
              <a:t>I=sound intensity (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pW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/m</a:t>
            </a:r>
            <a:r>
              <a:rPr lang="en-US" sz="2000" baseline="30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)</a:t>
            </a:r>
          </a:p>
          <a:p>
            <a:r>
              <a:rPr lang="en-US" sz="2000" b="1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Stevens’ Power Law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; Linear in log-log plot; slope ≈ exponent</a:t>
            </a:r>
          </a:p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    log(L)=log(k)+0.3 log(I) </a:t>
            </a:r>
            <a:r>
              <a:rPr lang="en-US" sz="2000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straight line</a:t>
            </a:r>
          </a:p>
          <a:p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  log(L)≈0.3 log(I)</a:t>
            </a:r>
          </a:p>
          <a:p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Hence, a log unit increase (10dB) of </a:t>
            </a:r>
          </a:p>
          <a:p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intensity yields 0.3 log (10</a:t>
            </a:r>
            <a:r>
              <a:rPr lang="en-US" sz="2000" baseline="30000" dirty="0" smtClean="0">
                <a:latin typeface="Arial" pitchFamily="34" charset="0"/>
                <a:cs typeface="Arial" pitchFamily="34" charset="0"/>
              </a:rPr>
              <a:t>0.3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or 2-fold) </a:t>
            </a:r>
          </a:p>
          <a:p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increase in loudness.</a:t>
            </a:r>
            <a:endParaRPr lang="en-US" sz="2000" dirty="0">
              <a:latin typeface="Arial" pitchFamily="34" charset="0"/>
              <a:cs typeface="Arial" pitchFamily="34" charset="0"/>
            </a:endParaRPr>
          </a:p>
          <a:p>
            <a:endParaRPr lang="en-US" sz="2000" dirty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r>
              <a:rPr lang="en-US" sz="2000" u="sng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Note</a:t>
            </a:r>
            <a:r>
              <a:rPr lang="en-US" sz="2000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: Binaural presentation perceived </a:t>
            </a:r>
            <a:r>
              <a:rPr lang="en-US" sz="2000" smtClean="0">
                <a:latin typeface="Arial" pitchFamily="34" charset="0"/>
                <a:cs typeface="Arial" pitchFamily="34" charset="0"/>
                <a:sym typeface="Wingdings" pitchFamily="2" charset="2"/>
              </a:rPr>
              <a:t>as approx. 2x </a:t>
            </a:r>
            <a:r>
              <a:rPr lang="en-US" sz="2000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more loud than monaural equivalent.</a:t>
            </a:r>
            <a:endParaRPr lang="en-US" sz="2000" dirty="0" smtClean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8584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/>
          <a:lstStyle/>
          <a:p>
            <a:r>
              <a:rPr lang="en-US" b="1" dirty="0" err="1" smtClean="0">
                <a:solidFill>
                  <a:schemeClr val="accent1"/>
                </a:solidFill>
              </a:rPr>
              <a:t>Sone</a:t>
            </a:r>
            <a:r>
              <a:rPr lang="en-US" b="1" dirty="0" smtClean="0">
                <a:solidFill>
                  <a:schemeClr val="accent1"/>
                </a:solidFill>
              </a:rPr>
              <a:t> Scale Landmarks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219200" y="1600200"/>
            <a:ext cx="647700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Normal conversation				1-4</a:t>
            </a:r>
          </a:p>
          <a:p>
            <a:endParaRPr lang="en-US" dirty="0"/>
          </a:p>
          <a:p>
            <a:r>
              <a:rPr lang="en-US" dirty="0" smtClean="0"/>
              <a:t>Automobile @ 10m					4-16</a:t>
            </a:r>
          </a:p>
          <a:p>
            <a:endParaRPr lang="en-US" dirty="0"/>
          </a:p>
          <a:p>
            <a:r>
              <a:rPr lang="en-US" dirty="0" smtClean="0"/>
              <a:t>Vacuum cleaner 					16</a:t>
            </a:r>
          </a:p>
          <a:p>
            <a:endParaRPr lang="en-US" dirty="0"/>
          </a:p>
          <a:p>
            <a:r>
              <a:rPr lang="en-US" dirty="0" smtClean="0"/>
              <a:t>Major roadway @ 10 m				16-32</a:t>
            </a:r>
          </a:p>
          <a:p>
            <a:endParaRPr lang="en-US" dirty="0"/>
          </a:p>
          <a:p>
            <a:r>
              <a:rPr lang="en-US" dirty="0" smtClean="0"/>
              <a:t>Long-term hearing damage dosage			32+</a:t>
            </a:r>
          </a:p>
          <a:p>
            <a:endParaRPr lang="en-US" dirty="0"/>
          </a:p>
          <a:p>
            <a:r>
              <a:rPr lang="en-US" dirty="0" smtClean="0"/>
              <a:t>Jackhammer @ 1m					64</a:t>
            </a:r>
          </a:p>
          <a:p>
            <a:endParaRPr lang="en-US" dirty="0"/>
          </a:p>
          <a:p>
            <a:r>
              <a:rPr lang="en-US" dirty="0" smtClean="0"/>
              <a:t>Brief-exposure hearing damage			256</a:t>
            </a:r>
          </a:p>
          <a:p>
            <a:endParaRPr lang="en-US" dirty="0"/>
          </a:p>
          <a:p>
            <a:r>
              <a:rPr lang="en-US" dirty="0" smtClean="0"/>
              <a:t>Pain threshold					676</a:t>
            </a:r>
          </a:p>
        </p:txBody>
      </p:sp>
    </p:spTree>
    <p:extLst>
      <p:ext uri="{BB962C8B-B14F-4D97-AF65-F5344CB8AC3E}">
        <p14:creationId xmlns:p14="http://schemas.microsoft.com/office/powerpoint/2010/main" val="2759597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9692"/>
            <a:ext cx="8229600" cy="1275708"/>
          </a:xfrm>
        </p:spPr>
        <p:txBody>
          <a:bodyPr>
            <a:noAutofit/>
          </a:bodyPr>
          <a:lstStyle/>
          <a:p>
            <a:r>
              <a:rPr lang="en-US" sz="4800" b="1" dirty="0" smtClean="0">
                <a:solidFill>
                  <a:schemeClr val="accent1"/>
                </a:solidFill>
              </a:rPr>
              <a:t>Pitch = f(Frequency)</a:t>
            </a:r>
            <a:br>
              <a:rPr lang="en-US" sz="4800" b="1" dirty="0" smtClean="0">
                <a:solidFill>
                  <a:schemeClr val="accent1"/>
                </a:solidFill>
              </a:rPr>
            </a:br>
            <a:r>
              <a:rPr lang="en-US" sz="4800" b="1" dirty="0" smtClean="0">
                <a:solidFill>
                  <a:schemeClr val="accent1"/>
                </a:solidFill>
              </a:rPr>
              <a:t>MEL Scale</a:t>
            </a:r>
            <a:endParaRPr lang="en-US" sz="4800" b="1" dirty="0">
              <a:solidFill>
                <a:schemeClr val="accent1"/>
              </a:solidFill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219200"/>
            <a:ext cx="4715838" cy="2750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57200" y="4120277"/>
            <a:ext cx="41148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accent1"/>
                </a:solidFill>
              </a:rPr>
              <a:t>Reference unit of perceived PITCH:</a:t>
            </a:r>
          </a:p>
          <a:p>
            <a:r>
              <a:rPr lang="en-US" b="1" dirty="0" smtClean="0">
                <a:solidFill>
                  <a:schemeClr val="accent1"/>
                </a:solidFill>
              </a:rPr>
              <a:t>      1000 Hz = 1000 </a:t>
            </a:r>
            <a:r>
              <a:rPr lang="en-US" b="1" dirty="0" err="1" smtClean="0">
                <a:solidFill>
                  <a:schemeClr val="accent1"/>
                </a:solidFill>
              </a:rPr>
              <a:t>Mels</a:t>
            </a:r>
            <a:endParaRPr lang="en-US" b="1" dirty="0" smtClean="0">
              <a:solidFill>
                <a:schemeClr val="accent1"/>
              </a:solidFill>
            </a:endParaRPr>
          </a:p>
          <a:p>
            <a:endParaRPr lang="en-US" dirty="0"/>
          </a:p>
          <a:p>
            <a:r>
              <a:rPr lang="en-US" dirty="0" smtClean="0"/>
              <a:t>Perceived </a:t>
            </a:r>
            <a:r>
              <a:rPr lang="en-US" smtClean="0"/>
              <a:t>pitch increases </a:t>
            </a:r>
            <a:r>
              <a:rPr lang="en-US" dirty="0" smtClean="0"/>
              <a:t>“linearly” with stimulus frequency below 4KHz; but grows at a much slower rate at 4KHz and above.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7602" y="2352764"/>
            <a:ext cx="4356398" cy="435639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14400" y="1295400"/>
            <a:ext cx="175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Semi-Log Plot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858000" y="5638800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Linear Plot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0892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9692"/>
            <a:ext cx="8229600" cy="1428108"/>
          </a:xfrm>
        </p:spPr>
        <p:txBody>
          <a:bodyPr>
            <a:noAutofit/>
          </a:bodyPr>
          <a:lstStyle/>
          <a:p>
            <a:r>
              <a:rPr lang="en-US" sz="4000" b="1" dirty="0" smtClean="0">
                <a:solidFill>
                  <a:schemeClr val="accent1"/>
                </a:solidFill>
              </a:rPr>
              <a:t>Temporal Summation (&lt; 200 </a:t>
            </a:r>
            <a:r>
              <a:rPr lang="en-US" sz="4000" b="1" dirty="0" err="1" smtClean="0">
                <a:solidFill>
                  <a:schemeClr val="accent1"/>
                </a:solidFill>
              </a:rPr>
              <a:t>msec</a:t>
            </a:r>
            <a:r>
              <a:rPr lang="en-US" sz="4000" b="1" dirty="0" smtClean="0">
                <a:solidFill>
                  <a:schemeClr val="accent1"/>
                </a:solidFill>
              </a:rPr>
              <a:t>)</a:t>
            </a:r>
            <a:br>
              <a:rPr lang="en-US" sz="4000" b="1" dirty="0" smtClean="0">
                <a:solidFill>
                  <a:schemeClr val="accent1"/>
                </a:solidFill>
              </a:rPr>
            </a:br>
            <a:r>
              <a:rPr lang="en-US" sz="2400" dirty="0" smtClean="0"/>
              <a:t>Complements Binaural (i.e., Spatial) Summation</a:t>
            </a:r>
            <a:endParaRPr lang="en-US" sz="2400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905000"/>
            <a:ext cx="7467600" cy="420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00892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9692"/>
            <a:ext cx="8229600" cy="838200"/>
          </a:xfrm>
        </p:spPr>
        <p:txBody>
          <a:bodyPr>
            <a:noAutofit/>
          </a:bodyPr>
          <a:lstStyle/>
          <a:p>
            <a:r>
              <a:rPr lang="en-US" sz="4800" b="1" dirty="0" smtClean="0">
                <a:solidFill>
                  <a:schemeClr val="accent1"/>
                </a:solidFill>
              </a:rPr>
              <a:t>Equal Loudness Contours</a:t>
            </a:r>
            <a:endParaRPr lang="en-US" sz="4800" b="1" dirty="0">
              <a:solidFill>
                <a:schemeClr val="accent1"/>
              </a:solidFill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141" y="1066800"/>
            <a:ext cx="6923088" cy="430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291555" y="5715000"/>
            <a:ext cx="637425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Frequency differentiation is flattened at high amplitudes; Speech and music sounds “tinny” at high loudness levels; Remember change in cochlear nerve tuning at higher intensity levels.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0892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505200" y="152400"/>
            <a:ext cx="3276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 smtClean="0">
                <a:solidFill>
                  <a:schemeClr val="accent1"/>
                </a:solidFill>
              </a:rPr>
              <a:t>dB</a:t>
            </a:r>
            <a:r>
              <a:rPr lang="en-US" sz="4400" b="1" baseline="-25000" dirty="0" err="1" smtClean="0">
                <a:solidFill>
                  <a:schemeClr val="accent1"/>
                </a:solidFill>
              </a:rPr>
              <a:t>SPL</a:t>
            </a:r>
            <a:endParaRPr lang="en-US" sz="4400" baseline="-25000" dirty="0"/>
          </a:p>
        </p:txBody>
      </p:sp>
      <p:sp>
        <p:nvSpPr>
          <p:cNvPr id="4" name="TextBox 3"/>
          <p:cNvSpPr txBox="1"/>
          <p:nvPr/>
        </p:nvSpPr>
        <p:spPr>
          <a:xfrm>
            <a:off x="685800" y="1219200"/>
            <a:ext cx="8153400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The transducers (microphones) on sound level meters measure sound </a:t>
            </a:r>
            <a:r>
              <a:rPr lang="en-US" sz="2400" b="1" dirty="0" smtClean="0">
                <a:solidFill>
                  <a:schemeClr val="accent1"/>
                </a:solidFill>
              </a:rPr>
              <a:t>pressure</a:t>
            </a:r>
            <a:r>
              <a:rPr lang="en-US" sz="2400" dirty="0" smtClean="0"/>
              <a:t> (i.e., N/m</a:t>
            </a:r>
            <a:r>
              <a:rPr lang="en-US" sz="2400" baseline="30000" dirty="0" smtClean="0"/>
              <a:t>2</a:t>
            </a:r>
            <a:r>
              <a:rPr lang="en-US" sz="2400" dirty="0" smtClean="0"/>
              <a:t> or </a:t>
            </a:r>
            <a:r>
              <a:rPr lang="en-US" sz="2400" dirty="0" err="1" smtClean="0"/>
              <a:t>Pascals</a:t>
            </a:r>
            <a:r>
              <a:rPr lang="en-US" sz="2400" dirty="0" smtClean="0"/>
              <a:t>).</a:t>
            </a:r>
          </a:p>
          <a:p>
            <a:endParaRPr lang="en-US" sz="2400" dirty="0"/>
          </a:p>
          <a:p>
            <a:r>
              <a:rPr lang="en-US" sz="2400" dirty="0" smtClean="0"/>
              <a:t>Pressure needs to be converted to </a:t>
            </a:r>
            <a:r>
              <a:rPr lang="en-US" sz="2400" b="1" dirty="0" smtClean="0">
                <a:solidFill>
                  <a:schemeClr val="accent1"/>
                </a:solidFill>
              </a:rPr>
              <a:t>power</a:t>
            </a:r>
            <a:r>
              <a:rPr lang="en-US" sz="2400" dirty="0" smtClean="0"/>
              <a:t> prior to calculation</a:t>
            </a:r>
          </a:p>
          <a:p>
            <a:r>
              <a:rPr lang="en-US" sz="2400" dirty="0"/>
              <a:t>o</a:t>
            </a:r>
            <a:r>
              <a:rPr lang="en-US" sz="2400" dirty="0" smtClean="0"/>
              <a:t>f the decibel equivalent….i.e., </a:t>
            </a:r>
            <a:r>
              <a:rPr lang="en-US" sz="2400" b="1" dirty="0" smtClean="0">
                <a:solidFill>
                  <a:schemeClr val="accent1"/>
                </a:solidFill>
              </a:rPr>
              <a:t>acoustic power = pressure</a:t>
            </a:r>
            <a:r>
              <a:rPr lang="en-US" sz="2400" b="1" baseline="30000" dirty="0" smtClean="0">
                <a:solidFill>
                  <a:schemeClr val="accent1"/>
                </a:solidFill>
              </a:rPr>
              <a:t>2</a:t>
            </a:r>
            <a:r>
              <a:rPr lang="en-US" sz="2400" b="1" baseline="30000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en-US" sz="2400" b="1" dirty="0" smtClean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sz="2400" b="1" baseline="3000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2400" dirty="0" smtClean="0"/>
              <a:t>Finally, we need to agree upon a </a:t>
            </a:r>
            <a:r>
              <a:rPr lang="en-US" sz="2400" b="1" dirty="0" smtClean="0">
                <a:solidFill>
                  <a:schemeClr val="accent1"/>
                </a:solidFill>
              </a:rPr>
              <a:t>Reference value</a:t>
            </a:r>
            <a:r>
              <a:rPr lang="en-US" sz="2400" dirty="0" smtClean="0"/>
              <a:t>.</a:t>
            </a:r>
          </a:p>
          <a:p>
            <a:r>
              <a:rPr lang="en-US" sz="2400" dirty="0" smtClean="0"/>
              <a:t>By convention, we use </a:t>
            </a:r>
            <a:r>
              <a:rPr lang="en-US" sz="2400" b="1" dirty="0" smtClean="0">
                <a:solidFill>
                  <a:schemeClr val="accent1"/>
                </a:solidFill>
              </a:rPr>
              <a:t>20 </a:t>
            </a:r>
            <a:r>
              <a:rPr lang="en-US" sz="2400" b="1" dirty="0" err="1" smtClean="0">
                <a:solidFill>
                  <a:schemeClr val="accent1"/>
                </a:solidFill>
              </a:rPr>
              <a:t>microPa</a:t>
            </a:r>
            <a:r>
              <a:rPr lang="en-US" sz="2400" b="1" dirty="0" smtClean="0">
                <a:solidFill>
                  <a:schemeClr val="accent1"/>
                </a:solidFill>
              </a:rPr>
              <a:t> </a:t>
            </a:r>
            <a:r>
              <a:rPr lang="en-US" sz="2400" dirty="0" smtClean="0"/>
              <a:t>(i.e., the hearing threshold)</a:t>
            </a:r>
          </a:p>
          <a:p>
            <a:endParaRPr lang="en-US" sz="2400" dirty="0"/>
          </a:p>
          <a:p>
            <a:r>
              <a:rPr lang="en-US" sz="2400" dirty="0" smtClean="0"/>
              <a:t>Thus:</a:t>
            </a:r>
          </a:p>
          <a:p>
            <a:r>
              <a:rPr lang="en-US" sz="2400" dirty="0" smtClean="0"/>
              <a:t>dB = 10 log (Observed Pressure</a:t>
            </a:r>
            <a:r>
              <a:rPr lang="en-US" sz="2400" baseline="30000" dirty="0" smtClean="0"/>
              <a:t>2</a:t>
            </a:r>
            <a:r>
              <a:rPr lang="en-US" sz="2400" dirty="0" smtClean="0"/>
              <a:t> / 20 microPa</a:t>
            </a:r>
            <a:r>
              <a:rPr lang="en-US" sz="2400" baseline="30000" dirty="0" smtClean="0"/>
              <a:t>2</a:t>
            </a:r>
            <a:r>
              <a:rPr lang="en-US" sz="2400" dirty="0" smtClean="0"/>
              <a:t>)</a:t>
            </a:r>
          </a:p>
          <a:p>
            <a:endParaRPr lang="en-US" sz="2400" dirty="0"/>
          </a:p>
          <a:p>
            <a:r>
              <a:rPr lang="en-US" sz="2400" dirty="0" smtClean="0"/>
              <a:t>However……..</a:t>
            </a:r>
          </a:p>
        </p:txBody>
      </p:sp>
    </p:spTree>
    <p:extLst>
      <p:ext uri="{BB962C8B-B14F-4D97-AF65-F5344CB8AC3E}">
        <p14:creationId xmlns:p14="http://schemas.microsoft.com/office/powerpoint/2010/main" val="1106104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590800"/>
            <a:ext cx="8229600" cy="838200"/>
          </a:xfrm>
        </p:spPr>
        <p:txBody>
          <a:bodyPr>
            <a:noAutofit/>
          </a:bodyPr>
          <a:lstStyle/>
          <a:p>
            <a:r>
              <a:rPr lang="en-US" sz="7200" b="1" dirty="0" smtClean="0">
                <a:solidFill>
                  <a:schemeClr val="accent1"/>
                </a:solidFill>
              </a:rPr>
              <a:t>Sound Localization</a:t>
            </a:r>
            <a:endParaRPr lang="en-US" sz="72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0892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2261"/>
            <a:ext cx="8229600" cy="838200"/>
          </a:xfrm>
        </p:spPr>
        <p:txBody>
          <a:bodyPr>
            <a:noAutofit/>
          </a:bodyPr>
          <a:lstStyle/>
          <a:p>
            <a:r>
              <a:rPr lang="en-US" sz="4000" b="1" dirty="0" smtClean="0">
                <a:solidFill>
                  <a:schemeClr val="accent1"/>
                </a:solidFill>
              </a:rPr>
              <a:t>Localization Accuracy vs. Frequency</a:t>
            </a:r>
            <a:endParaRPr lang="en-US" sz="4000" b="1" dirty="0">
              <a:solidFill>
                <a:schemeClr val="accent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524000"/>
            <a:ext cx="6230806" cy="403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505200" y="5943600"/>
            <a:ext cx="5257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00B050"/>
                </a:solidFill>
              </a:rPr>
              <a:t>Signature of a dual-mechanism process?</a:t>
            </a:r>
            <a:endParaRPr lang="en-US" sz="20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2963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2260"/>
            <a:ext cx="8229600" cy="1882740"/>
          </a:xfrm>
        </p:spPr>
        <p:txBody>
          <a:bodyPr>
            <a:noAutofit/>
          </a:bodyPr>
          <a:lstStyle/>
          <a:p>
            <a:r>
              <a:rPr lang="en-US" sz="4000" b="1" dirty="0" smtClean="0">
                <a:solidFill>
                  <a:schemeClr val="accent1"/>
                </a:solidFill>
              </a:rPr>
              <a:t>Localization Accuracy vs. Frequency:</a:t>
            </a:r>
            <a:br>
              <a:rPr lang="en-US" sz="4000" b="1" dirty="0" smtClean="0">
                <a:solidFill>
                  <a:schemeClr val="accent1"/>
                </a:solidFill>
              </a:rPr>
            </a:br>
            <a:r>
              <a:rPr lang="en-US" sz="2400" b="1" dirty="0" smtClean="0">
                <a:solidFill>
                  <a:schemeClr val="accent1"/>
                </a:solidFill>
              </a:rPr>
              <a:t>Low </a:t>
            </a:r>
            <a:r>
              <a:rPr lang="en-US" sz="2400" b="1" dirty="0" err="1" smtClean="0">
                <a:solidFill>
                  <a:schemeClr val="accent1"/>
                </a:solidFill>
              </a:rPr>
              <a:t>Freq</a:t>
            </a:r>
            <a:r>
              <a:rPr lang="en-US" sz="2400" b="1" dirty="0" smtClean="0">
                <a:solidFill>
                  <a:schemeClr val="accent1"/>
                </a:solidFill>
              </a:rPr>
              <a:t> – </a:t>
            </a:r>
            <a:r>
              <a:rPr lang="en-US" sz="2400" b="1" dirty="0" err="1" smtClean="0">
                <a:solidFill>
                  <a:schemeClr val="accent1"/>
                </a:solidFill>
              </a:rPr>
              <a:t>Interaural</a:t>
            </a:r>
            <a:r>
              <a:rPr lang="en-US" sz="2400" b="1" dirty="0" smtClean="0">
                <a:solidFill>
                  <a:schemeClr val="accent1"/>
                </a:solidFill>
              </a:rPr>
              <a:t> Time Difference</a:t>
            </a:r>
            <a:br>
              <a:rPr lang="en-US" sz="2400" b="1" dirty="0" smtClean="0">
                <a:solidFill>
                  <a:schemeClr val="accent1"/>
                </a:solidFill>
              </a:rPr>
            </a:br>
            <a:r>
              <a:rPr lang="en-US" sz="2400" b="1" dirty="0" smtClean="0">
                <a:solidFill>
                  <a:schemeClr val="accent1"/>
                </a:solidFill>
              </a:rPr>
              <a:t>High </a:t>
            </a:r>
            <a:r>
              <a:rPr lang="en-US" sz="2400" b="1" dirty="0" err="1" smtClean="0">
                <a:solidFill>
                  <a:schemeClr val="accent1"/>
                </a:solidFill>
              </a:rPr>
              <a:t>Freq</a:t>
            </a:r>
            <a:r>
              <a:rPr lang="en-US" sz="2400" b="1" dirty="0" smtClean="0">
                <a:solidFill>
                  <a:schemeClr val="accent1"/>
                </a:solidFill>
              </a:rPr>
              <a:t> – </a:t>
            </a:r>
            <a:r>
              <a:rPr lang="en-US" sz="2400" b="1" dirty="0" err="1" smtClean="0">
                <a:solidFill>
                  <a:schemeClr val="accent1"/>
                </a:solidFill>
              </a:rPr>
              <a:t>Interaural</a:t>
            </a:r>
            <a:r>
              <a:rPr lang="en-US" sz="2400" b="1" dirty="0" smtClean="0">
                <a:solidFill>
                  <a:schemeClr val="accent1"/>
                </a:solidFill>
              </a:rPr>
              <a:t> Intensity Difference</a:t>
            </a:r>
            <a:endParaRPr lang="en-US" sz="2800" b="1" dirty="0">
              <a:solidFill>
                <a:schemeClr val="accent1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2133600"/>
            <a:ext cx="6236982" cy="403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656510" y="2819400"/>
            <a:ext cx="914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4400" b="1" dirty="0">
                <a:solidFill>
                  <a:schemeClr val="accent1"/>
                </a:solidFill>
              </a:rPr>
              <a:t>Δ</a:t>
            </a:r>
            <a:r>
              <a:rPr lang="en-US" sz="4400" b="1" dirty="0">
                <a:solidFill>
                  <a:schemeClr val="accent1"/>
                </a:solidFill>
                <a:latin typeface="Courier New" pitchFamily="49" charset="0"/>
              </a:rPr>
              <a:t>I</a:t>
            </a:r>
            <a:endParaRPr lang="en-US" sz="4400" dirty="0">
              <a:latin typeface="Courier New" pitchFamily="49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124200" y="2895600"/>
            <a:ext cx="72808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3600" b="1" dirty="0" smtClean="0">
                <a:solidFill>
                  <a:schemeClr val="accent1"/>
                </a:solidFill>
              </a:rPr>
              <a:t>Δ</a:t>
            </a:r>
            <a:r>
              <a:rPr lang="en-US" sz="3600" b="1" dirty="0" smtClean="0">
                <a:solidFill>
                  <a:schemeClr val="accent1"/>
                </a:solidFill>
                <a:latin typeface="Courier New" pitchFamily="49" charset="0"/>
              </a:rPr>
              <a:t>T</a:t>
            </a:r>
            <a:endParaRPr lang="en-US" sz="3600" dirty="0">
              <a:latin typeface="Courier New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2983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9692"/>
            <a:ext cx="8229600" cy="1199508"/>
          </a:xfrm>
        </p:spPr>
        <p:txBody>
          <a:bodyPr>
            <a:noAutofit/>
          </a:bodyPr>
          <a:lstStyle/>
          <a:p>
            <a:r>
              <a:rPr lang="en-US" sz="4800" b="1" dirty="0" smtClean="0">
                <a:solidFill>
                  <a:schemeClr val="accent1"/>
                </a:solidFill>
              </a:rPr>
              <a:t>Sound Shadowing</a:t>
            </a:r>
            <a:br>
              <a:rPr lang="en-US" sz="4800" b="1" dirty="0" smtClean="0">
                <a:solidFill>
                  <a:schemeClr val="accent1"/>
                </a:solidFill>
              </a:rPr>
            </a:br>
            <a:r>
              <a:rPr lang="en-US" sz="4000" b="1" dirty="0" smtClean="0">
                <a:solidFill>
                  <a:schemeClr val="accent1"/>
                </a:solidFill>
              </a:rPr>
              <a:t>(</a:t>
            </a:r>
            <a:r>
              <a:rPr lang="en-US" sz="4000" b="1" dirty="0" err="1" smtClean="0">
                <a:solidFill>
                  <a:schemeClr val="accent1"/>
                </a:solidFill>
              </a:rPr>
              <a:t>Interaural</a:t>
            </a:r>
            <a:r>
              <a:rPr lang="en-US" sz="4000" b="1" dirty="0" smtClean="0">
                <a:solidFill>
                  <a:schemeClr val="accent1"/>
                </a:solidFill>
              </a:rPr>
              <a:t> Intensity Difference –IID)</a:t>
            </a:r>
            <a:endParaRPr lang="en-US" sz="4000" b="1" dirty="0">
              <a:solidFill>
                <a:schemeClr val="accent1"/>
              </a:solidFill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614487"/>
            <a:ext cx="4094163" cy="5014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105400" y="1752600"/>
            <a:ext cx="38100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High-frequency sound waves are “blocked” by the human head and cast a “shadow” at the far ear</a:t>
            </a:r>
          </a:p>
          <a:p>
            <a:r>
              <a:rPr lang="en-US" sz="2400" b="1" dirty="0" smtClean="0">
                <a:solidFill>
                  <a:schemeClr val="accent1"/>
                </a:solidFill>
              </a:rPr>
              <a:t>(Strong IID cue)</a:t>
            </a:r>
          </a:p>
          <a:p>
            <a:endParaRPr lang="en-US" sz="2400" dirty="0"/>
          </a:p>
          <a:p>
            <a:endParaRPr lang="en-US" sz="2400" dirty="0" smtClean="0"/>
          </a:p>
          <a:p>
            <a:r>
              <a:rPr lang="en-US" sz="2400" dirty="0" smtClean="0"/>
              <a:t>Low-frequency sound waves wrap easily around the head and cast little or no sound shadow </a:t>
            </a:r>
            <a:r>
              <a:rPr lang="en-US" sz="2400" b="1" dirty="0" smtClean="0">
                <a:solidFill>
                  <a:schemeClr val="accent1"/>
                </a:solidFill>
              </a:rPr>
              <a:t>(Weak IID Cue)</a:t>
            </a:r>
            <a:endParaRPr lang="en-US" sz="2400" b="1" dirty="0">
              <a:solidFill>
                <a:schemeClr val="accent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483849" y="5935598"/>
            <a:ext cx="914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4400" b="1" dirty="0">
                <a:solidFill>
                  <a:schemeClr val="accent1"/>
                </a:solidFill>
              </a:rPr>
              <a:t>Δ</a:t>
            </a:r>
            <a:r>
              <a:rPr lang="en-US" sz="4400" b="1" dirty="0">
                <a:solidFill>
                  <a:schemeClr val="accent1"/>
                </a:solidFill>
                <a:latin typeface="Courier New" pitchFamily="49" charset="0"/>
              </a:rPr>
              <a:t>I</a:t>
            </a:r>
            <a:endParaRPr lang="en-US" sz="4400" dirty="0">
              <a:latin typeface="Courier New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6441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9692"/>
            <a:ext cx="8229600" cy="838200"/>
          </a:xfrm>
        </p:spPr>
        <p:txBody>
          <a:bodyPr>
            <a:noAutofit/>
          </a:bodyPr>
          <a:lstStyle/>
          <a:p>
            <a:r>
              <a:rPr lang="en-US" sz="4800" b="1" dirty="0" smtClean="0">
                <a:solidFill>
                  <a:schemeClr val="accent1"/>
                </a:solidFill>
              </a:rPr>
              <a:t>IID = f(Location, Frequency)</a:t>
            </a:r>
            <a:endParaRPr lang="en-US" sz="4800" b="1" dirty="0">
              <a:solidFill>
                <a:schemeClr val="accent1"/>
              </a:solidFill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524000"/>
            <a:ext cx="7669212" cy="405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Up Arrow 4"/>
          <p:cNvSpPr/>
          <p:nvPr/>
        </p:nvSpPr>
        <p:spPr>
          <a:xfrm>
            <a:off x="1371600" y="5510212"/>
            <a:ext cx="228600" cy="288925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Up Arrow 5"/>
          <p:cNvSpPr/>
          <p:nvPr/>
        </p:nvSpPr>
        <p:spPr>
          <a:xfrm>
            <a:off x="4800600" y="5807074"/>
            <a:ext cx="228600" cy="288925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Up Arrow 6"/>
          <p:cNvSpPr/>
          <p:nvPr/>
        </p:nvSpPr>
        <p:spPr>
          <a:xfrm>
            <a:off x="8229600" y="5518149"/>
            <a:ext cx="228600" cy="288925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685800" y="5807074"/>
            <a:ext cx="152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accent1"/>
                </a:solidFill>
              </a:rPr>
              <a:t>Straight</a:t>
            </a:r>
          </a:p>
          <a:p>
            <a:pPr algn="ctr"/>
            <a:r>
              <a:rPr lang="en-US" sz="2000" b="1" dirty="0" smtClean="0">
                <a:solidFill>
                  <a:schemeClr val="accent1"/>
                </a:solidFill>
              </a:rPr>
              <a:t>Ahead</a:t>
            </a:r>
            <a:endParaRPr lang="en-US" sz="2000" b="1" dirty="0">
              <a:solidFill>
                <a:schemeClr val="accent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638550" y="6099423"/>
            <a:ext cx="25527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solidFill>
                  <a:schemeClr val="accent1"/>
                </a:solidFill>
              </a:rPr>
              <a:t>Right Ear</a:t>
            </a:r>
            <a:endParaRPr lang="en-US" b="1" dirty="0">
              <a:solidFill>
                <a:schemeClr val="accent1"/>
              </a:solidFill>
            </a:endParaRPr>
          </a:p>
          <a:p>
            <a:pPr algn="ctr"/>
            <a:r>
              <a:rPr lang="en-US" b="1" dirty="0" smtClean="0">
                <a:solidFill>
                  <a:schemeClr val="accent1"/>
                </a:solidFill>
              </a:rPr>
              <a:t>(Perpendicular)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620000" y="5791200"/>
            <a:ext cx="152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</a:rPr>
              <a:t>Straight</a:t>
            </a:r>
          </a:p>
          <a:p>
            <a:pPr algn="ctr"/>
            <a:r>
              <a:rPr lang="en-US" b="1" dirty="0" smtClean="0">
                <a:solidFill>
                  <a:schemeClr val="accent1"/>
                </a:solidFill>
              </a:rPr>
              <a:t>Behind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3429000"/>
            <a:ext cx="66877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3200" b="1" dirty="0">
                <a:solidFill>
                  <a:schemeClr val="accent1"/>
                </a:solidFill>
              </a:rPr>
              <a:t>Δ</a:t>
            </a:r>
            <a:r>
              <a:rPr lang="en-US" sz="3200" b="1" dirty="0">
                <a:solidFill>
                  <a:schemeClr val="accent1"/>
                </a:solidFill>
                <a:latin typeface="Courier New" pitchFamily="49" charset="0"/>
              </a:rPr>
              <a:t>I</a:t>
            </a:r>
            <a:endParaRPr lang="en-US" sz="3200" dirty="0">
              <a:latin typeface="Courier New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6441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9692"/>
            <a:ext cx="8229600" cy="838200"/>
          </a:xfrm>
        </p:spPr>
        <p:txBody>
          <a:bodyPr>
            <a:noAutofit/>
          </a:bodyPr>
          <a:lstStyle/>
          <a:p>
            <a:r>
              <a:rPr lang="en-US" sz="4800" b="1" dirty="0" smtClean="0">
                <a:solidFill>
                  <a:schemeClr val="accent1"/>
                </a:solidFill>
              </a:rPr>
              <a:t>ITD versus Location</a:t>
            </a:r>
            <a:endParaRPr lang="en-US" sz="4800" b="1" dirty="0">
              <a:solidFill>
                <a:schemeClr val="accent1"/>
              </a:solidFill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117315"/>
            <a:ext cx="6489700" cy="4651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Up Arrow 3"/>
          <p:cNvSpPr/>
          <p:nvPr/>
        </p:nvSpPr>
        <p:spPr>
          <a:xfrm>
            <a:off x="2133600" y="5562600"/>
            <a:ext cx="228600" cy="288925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Up Arrow 4"/>
          <p:cNvSpPr/>
          <p:nvPr/>
        </p:nvSpPr>
        <p:spPr>
          <a:xfrm>
            <a:off x="4876800" y="5799137"/>
            <a:ext cx="228600" cy="288925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Up Arrow 5"/>
          <p:cNvSpPr/>
          <p:nvPr/>
        </p:nvSpPr>
        <p:spPr>
          <a:xfrm>
            <a:off x="7696200" y="5578475"/>
            <a:ext cx="228600" cy="288925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676400" y="5867400"/>
            <a:ext cx="1066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</a:rPr>
              <a:t>Straight</a:t>
            </a:r>
          </a:p>
          <a:p>
            <a:pPr algn="ctr"/>
            <a:r>
              <a:rPr lang="en-US" b="1" dirty="0">
                <a:solidFill>
                  <a:schemeClr val="accent1"/>
                </a:solidFill>
              </a:rPr>
              <a:t>Ahead</a:t>
            </a:r>
          </a:p>
        </p:txBody>
      </p:sp>
      <p:sp>
        <p:nvSpPr>
          <p:cNvPr id="8" name="Rectangle 7"/>
          <p:cNvSpPr/>
          <p:nvPr/>
        </p:nvSpPr>
        <p:spPr>
          <a:xfrm>
            <a:off x="4071135" y="6121924"/>
            <a:ext cx="179626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</a:rPr>
              <a:t>Right Ear</a:t>
            </a:r>
          </a:p>
          <a:p>
            <a:pPr algn="ctr"/>
            <a:r>
              <a:rPr lang="en-US" b="1" dirty="0">
                <a:solidFill>
                  <a:schemeClr val="accent1"/>
                </a:solidFill>
              </a:rPr>
              <a:t>(Perpendicular)</a:t>
            </a:r>
          </a:p>
        </p:txBody>
      </p:sp>
      <p:sp>
        <p:nvSpPr>
          <p:cNvPr id="9" name="Rectangle 8"/>
          <p:cNvSpPr/>
          <p:nvPr/>
        </p:nvSpPr>
        <p:spPr>
          <a:xfrm>
            <a:off x="7162800" y="5867400"/>
            <a:ext cx="1371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</a:rPr>
              <a:t>Straight</a:t>
            </a:r>
          </a:p>
          <a:p>
            <a:pPr algn="ctr"/>
            <a:r>
              <a:rPr lang="en-US" b="1" dirty="0">
                <a:solidFill>
                  <a:schemeClr val="accent1"/>
                </a:solidFill>
              </a:rPr>
              <a:t>Behind</a:t>
            </a:r>
          </a:p>
        </p:txBody>
      </p:sp>
      <p:sp>
        <p:nvSpPr>
          <p:cNvPr id="10" name="Rectangle 9"/>
          <p:cNvSpPr/>
          <p:nvPr/>
        </p:nvSpPr>
        <p:spPr>
          <a:xfrm>
            <a:off x="304800" y="3119836"/>
            <a:ext cx="72808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3600" b="1" dirty="0" smtClean="0">
                <a:solidFill>
                  <a:schemeClr val="accent1"/>
                </a:solidFill>
              </a:rPr>
              <a:t>Δ</a:t>
            </a:r>
            <a:r>
              <a:rPr lang="en-US" sz="3600" b="1" dirty="0" smtClean="0">
                <a:solidFill>
                  <a:schemeClr val="accent1"/>
                </a:solidFill>
                <a:latin typeface="Courier New" pitchFamily="49" charset="0"/>
              </a:rPr>
              <a:t>T</a:t>
            </a:r>
            <a:endParaRPr lang="en-US" sz="3600" dirty="0">
              <a:latin typeface="Courier New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6441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9692"/>
            <a:ext cx="8229600" cy="1428108"/>
          </a:xfrm>
        </p:spPr>
        <p:txBody>
          <a:bodyPr>
            <a:noAutofit/>
          </a:bodyPr>
          <a:lstStyle/>
          <a:p>
            <a:r>
              <a:rPr lang="en-US" sz="4800" b="1" dirty="0" smtClean="0">
                <a:solidFill>
                  <a:schemeClr val="accent1"/>
                </a:solidFill>
              </a:rPr>
              <a:t>Delay Line Theory</a:t>
            </a:r>
            <a:br>
              <a:rPr lang="en-US" sz="4800" b="1" dirty="0" smtClean="0">
                <a:solidFill>
                  <a:schemeClr val="accent1"/>
                </a:solidFill>
              </a:rPr>
            </a:br>
            <a:r>
              <a:rPr lang="en-US" sz="2800" b="1" dirty="0" smtClean="0">
                <a:solidFill>
                  <a:schemeClr val="accent1"/>
                </a:solidFill>
              </a:rPr>
              <a:t>(How to Build a Cell tuned to delta-T Signals)</a:t>
            </a:r>
            <a:endParaRPr lang="en-US" sz="4800" b="1" dirty="0">
              <a:solidFill>
                <a:schemeClr val="accent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38200" y="6189617"/>
            <a:ext cx="23245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Delta-T = 200 </a:t>
            </a:r>
            <a:r>
              <a:rPr lang="en-US" dirty="0" err="1" smtClean="0"/>
              <a:t>microsec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95967"/>
            <a:ext cx="9144000" cy="4323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926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9692"/>
            <a:ext cx="8229600" cy="1351908"/>
          </a:xfrm>
        </p:spPr>
        <p:txBody>
          <a:bodyPr>
            <a:noAutofit/>
          </a:bodyPr>
          <a:lstStyle/>
          <a:p>
            <a:r>
              <a:rPr lang="en-US" sz="4800" b="1" dirty="0" smtClean="0">
                <a:solidFill>
                  <a:schemeClr val="accent1"/>
                </a:solidFill>
              </a:rPr>
              <a:t>“Active” Localization</a:t>
            </a:r>
            <a:br>
              <a:rPr lang="en-US" sz="4800" b="1" dirty="0" smtClean="0">
                <a:solidFill>
                  <a:schemeClr val="accent1"/>
                </a:solidFill>
              </a:rPr>
            </a:br>
            <a:r>
              <a:rPr lang="en-US" sz="3600" b="1" dirty="0" smtClean="0">
                <a:solidFill>
                  <a:schemeClr val="accent1"/>
                </a:solidFill>
              </a:rPr>
              <a:t>(Continuous Sound Sources)</a:t>
            </a:r>
            <a:endParaRPr lang="en-US" sz="4800" b="1" dirty="0">
              <a:solidFill>
                <a:schemeClr val="accent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6050" y="1574800"/>
            <a:ext cx="6311900" cy="497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926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7124"/>
            <a:ext cx="8229600" cy="1143000"/>
          </a:xfrm>
        </p:spPr>
        <p:txBody>
          <a:bodyPr/>
          <a:lstStyle/>
          <a:p>
            <a:r>
              <a:rPr lang="en-US" b="1" dirty="0" smtClean="0">
                <a:solidFill>
                  <a:schemeClr val="accent1"/>
                </a:solidFill>
              </a:rPr>
              <a:t>Straight Ahead vs. Straight Behind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41437"/>
            <a:ext cx="8534400" cy="4525963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Relatively good localization performance despite same IID and ITD levels (i.e., zeros)</a:t>
            </a:r>
            <a:br>
              <a:rPr lang="en-US" dirty="0" smtClean="0"/>
            </a:b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Differential sound distortion (“coloration”) introduced by interaction with pinna</a:t>
            </a:r>
          </a:p>
          <a:p>
            <a:pPr marL="0" indent="0">
              <a:buNone/>
            </a:pP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Modifying shape of pinna causes immediate reduction in localization accuracy (Hoffman, et al., 1998)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Listening through the ears of another yields “ahead” vs. “behind” confusion (chance performance)</a:t>
            </a:r>
          </a:p>
        </p:txBody>
      </p:sp>
    </p:spTree>
    <p:extLst>
      <p:ext uri="{BB962C8B-B14F-4D97-AF65-F5344CB8AC3E}">
        <p14:creationId xmlns:p14="http://schemas.microsoft.com/office/powerpoint/2010/main" val="3055075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0"/>
            <a:ext cx="8382000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chemeClr val="accent1"/>
                </a:solidFill>
              </a:rPr>
              <a:t>Modifying the Pinna Transfer Function</a:t>
            </a:r>
            <a:br>
              <a:rPr lang="en-US" b="1" dirty="0" smtClean="0">
                <a:solidFill>
                  <a:schemeClr val="accent1"/>
                </a:solidFill>
              </a:rPr>
            </a:br>
            <a:r>
              <a:rPr lang="en-US" sz="3100" dirty="0" smtClean="0"/>
              <a:t>(Hoffman, et al., 1998)          </a:t>
            </a:r>
            <a:r>
              <a:rPr lang="en-US" sz="3100" b="1" dirty="0" err="1" smtClean="0">
                <a:solidFill>
                  <a:srgbClr val="00B050"/>
                </a:solidFill>
              </a:rPr>
              <a:t>Earprints</a:t>
            </a:r>
            <a:r>
              <a:rPr lang="en-US" sz="3100" b="1" dirty="0" smtClean="0">
                <a:solidFill>
                  <a:srgbClr val="00B050"/>
                </a:solidFill>
              </a:rPr>
              <a:t>?</a:t>
            </a:r>
            <a:endParaRPr lang="en-US" sz="3100" b="1" dirty="0">
              <a:solidFill>
                <a:srgbClr val="00B05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066800"/>
            <a:ext cx="7496175" cy="57669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21259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048000" y="164812"/>
            <a:ext cx="337207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err="1" smtClean="0">
                <a:solidFill>
                  <a:schemeClr val="accent1"/>
                </a:solidFill>
              </a:rPr>
              <a:t>dB</a:t>
            </a:r>
            <a:r>
              <a:rPr lang="en-US" sz="3200" b="1" baseline="-25000" dirty="0" err="1" smtClean="0">
                <a:solidFill>
                  <a:schemeClr val="accent1"/>
                </a:solidFill>
              </a:rPr>
              <a:t>SPL</a:t>
            </a:r>
            <a:r>
              <a:rPr lang="en-US" sz="3200" b="1" baseline="-25000" dirty="0" smtClean="0">
                <a:solidFill>
                  <a:schemeClr val="accent1"/>
                </a:solidFill>
              </a:rPr>
              <a:t>   </a:t>
            </a:r>
            <a:r>
              <a:rPr lang="en-US" sz="3200" b="1" dirty="0" smtClean="0">
                <a:solidFill>
                  <a:schemeClr val="accent1"/>
                </a:solidFill>
              </a:rPr>
              <a:t>(continued) </a:t>
            </a:r>
            <a:endParaRPr lang="en-US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304800" y="1295400"/>
            <a:ext cx="8763000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Prior to the advent of hand-held calculators and computers</a:t>
            </a:r>
          </a:p>
          <a:p>
            <a:r>
              <a:rPr lang="en-US" sz="2400" dirty="0" smtClean="0"/>
              <a:t>(circa 1970), performing a squaring operation was </a:t>
            </a:r>
            <a:r>
              <a:rPr lang="en-US" sz="2400" u="sng" dirty="0" smtClean="0"/>
              <a:t>computationally expensive </a:t>
            </a:r>
            <a:r>
              <a:rPr lang="en-US" sz="2400" dirty="0" smtClean="0"/>
              <a:t>and prone to error.</a:t>
            </a:r>
          </a:p>
          <a:p>
            <a:endParaRPr lang="en-US" sz="2400" dirty="0"/>
          </a:p>
          <a:p>
            <a:r>
              <a:rPr lang="en-US" sz="2400" dirty="0" smtClean="0"/>
              <a:t>To reduce computational demands, </a:t>
            </a:r>
            <a:r>
              <a:rPr lang="en-US" sz="2400" u="sng" dirty="0" smtClean="0"/>
              <a:t>hearing science </a:t>
            </a:r>
            <a:r>
              <a:rPr lang="en-US" sz="2400" dirty="0" smtClean="0"/>
              <a:t>adopted a somewhat confusing convention in the specification of the</a:t>
            </a:r>
          </a:p>
          <a:p>
            <a:r>
              <a:rPr lang="en-US" sz="2400" b="1" dirty="0" err="1" smtClean="0">
                <a:solidFill>
                  <a:schemeClr val="accent1"/>
                </a:solidFill>
              </a:rPr>
              <a:t>dB</a:t>
            </a:r>
            <a:r>
              <a:rPr lang="en-US" sz="2400" b="1" baseline="-25000" dirty="0" err="1" smtClean="0">
                <a:solidFill>
                  <a:schemeClr val="accent1"/>
                </a:solidFill>
              </a:rPr>
              <a:t>SPL</a:t>
            </a:r>
            <a:r>
              <a:rPr lang="en-US" sz="2400" dirty="0" smtClean="0"/>
              <a:t> unit:</a:t>
            </a:r>
          </a:p>
          <a:p>
            <a:endParaRPr lang="en-US" sz="2400" dirty="0" smtClean="0"/>
          </a:p>
          <a:p>
            <a:r>
              <a:rPr lang="en-US" sz="2800" b="1" dirty="0" err="1" smtClean="0">
                <a:solidFill>
                  <a:schemeClr val="accent1"/>
                </a:solidFill>
              </a:rPr>
              <a:t>dB</a:t>
            </a:r>
            <a:r>
              <a:rPr lang="en-US" sz="2800" b="1" baseline="-25000" dirty="0" err="1" smtClean="0">
                <a:solidFill>
                  <a:schemeClr val="accent1"/>
                </a:solidFill>
              </a:rPr>
              <a:t>SPL</a:t>
            </a:r>
            <a:r>
              <a:rPr lang="en-US" sz="2800" b="1" dirty="0" smtClean="0"/>
              <a:t> </a:t>
            </a:r>
            <a:r>
              <a:rPr lang="en-US" sz="2800" b="1" dirty="0" smtClean="0">
                <a:solidFill>
                  <a:schemeClr val="accent1"/>
                </a:solidFill>
              </a:rPr>
              <a:t>= 20 log (Observed Sound Pressure / 20 </a:t>
            </a:r>
            <a:r>
              <a:rPr lang="en-US" sz="2800" b="1" dirty="0" err="1" smtClean="0">
                <a:solidFill>
                  <a:schemeClr val="accent1"/>
                </a:solidFill>
              </a:rPr>
              <a:t>microPa</a:t>
            </a:r>
            <a:r>
              <a:rPr lang="en-US" sz="2800" b="1" dirty="0" smtClean="0">
                <a:solidFill>
                  <a:schemeClr val="accent1"/>
                </a:solidFill>
              </a:rPr>
              <a:t>)</a:t>
            </a:r>
          </a:p>
          <a:p>
            <a:endParaRPr lang="en-US" sz="2400" dirty="0" smtClean="0"/>
          </a:p>
          <a:p>
            <a:r>
              <a:rPr lang="en-US" sz="2400" dirty="0" smtClean="0"/>
              <a:t>+6 </a:t>
            </a:r>
            <a:r>
              <a:rPr lang="en-US" sz="2400" b="1" dirty="0" err="1" smtClean="0"/>
              <a:t>dB</a:t>
            </a:r>
            <a:r>
              <a:rPr lang="en-US" sz="2400" b="1" baseline="-25000" dirty="0" err="1" smtClean="0"/>
              <a:t>SPL</a:t>
            </a:r>
            <a:r>
              <a:rPr lang="en-US" sz="2400" dirty="0" smtClean="0"/>
              <a:t> = doubling sound pressure     +20 </a:t>
            </a:r>
            <a:r>
              <a:rPr lang="en-US" sz="2400" b="1" dirty="0" err="1" smtClean="0"/>
              <a:t>dB</a:t>
            </a:r>
            <a:r>
              <a:rPr lang="en-US" sz="2400" b="1" baseline="-25000" dirty="0" err="1" smtClean="0"/>
              <a:t>SPL</a:t>
            </a:r>
            <a:r>
              <a:rPr lang="en-US" sz="2400" dirty="0" smtClean="0"/>
              <a:t> = 10x pressure</a:t>
            </a:r>
          </a:p>
          <a:p>
            <a:r>
              <a:rPr lang="en-US" sz="2400" dirty="0" smtClean="0">
                <a:solidFill>
                  <a:srgbClr val="00B050"/>
                </a:solidFill>
              </a:rPr>
              <a:t>+3 </a:t>
            </a:r>
            <a:r>
              <a:rPr lang="en-US" sz="2400" b="1" dirty="0" err="1" smtClean="0">
                <a:solidFill>
                  <a:srgbClr val="00B050"/>
                </a:solidFill>
              </a:rPr>
              <a:t>dB</a:t>
            </a:r>
            <a:r>
              <a:rPr lang="en-US" sz="2400" b="1" baseline="-25000" dirty="0" err="1" smtClean="0">
                <a:solidFill>
                  <a:srgbClr val="00B050"/>
                </a:solidFill>
              </a:rPr>
              <a:t>SIL</a:t>
            </a:r>
            <a:r>
              <a:rPr lang="en-US" sz="2400" dirty="0" smtClean="0">
                <a:solidFill>
                  <a:srgbClr val="00B050"/>
                </a:solidFill>
              </a:rPr>
              <a:t> = doubling acoustic power     +10 </a:t>
            </a:r>
            <a:r>
              <a:rPr lang="en-US" sz="2400" b="1" dirty="0" err="1" smtClean="0">
                <a:solidFill>
                  <a:srgbClr val="00B050"/>
                </a:solidFill>
              </a:rPr>
              <a:t>dB</a:t>
            </a:r>
            <a:r>
              <a:rPr lang="en-US" sz="2400" b="1" baseline="-25000" dirty="0" err="1" smtClean="0">
                <a:solidFill>
                  <a:srgbClr val="00B050"/>
                </a:solidFill>
              </a:rPr>
              <a:t>SIL</a:t>
            </a:r>
            <a:r>
              <a:rPr lang="en-US" sz="2400" dirty="0" smtClean="0">
                <a:solidFill>
                  <a:srgbClr val="00B050"/>
                </a:solidFill>
              </a:rPr>
              <a:t> </a:t>
            </a:r>
            <a:r>
              <a:rPr lang="en-US" sz="2400" dirty="0">
                <a:solidFill>
                  <a:srgbClr val="00B050"/>
                </a:solidFill>
              </a:rPr>
              <a:t>= 10x </a:t>
            </a:r>
            <a:r>
              <a:rPr lang="en-US" sz="2400" dirty="0" smtClean="0">
                <a:solidFill>
                  <a:srgbClr val="00B050"/>
                </a:solidFill>
              </a:rPr>
              <a:t>acoustic power</a:t>
            </a:r>
            <a:endParaRPr lang="en-US" sz="24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4743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7398"/>
            <a:ext cx="8229600" cy="1801402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chemeClr val="accent1"/>
                </a:solidFill>
              </a:rPr>
              <a:t>Cross-Section of a</a:t>
            </a:r>
            <a:br>
              <a:rPr lang="en-US" b="1" dirty="0" smtClean="0">
                <a:solidFill>
                  <a:schemeClr val="accent1"/>
                </a:solidFill>
              </a:rPr>
            </a:br>
            <a:r>
              <a:rPr lang="en-US" b="1" dirty="0" smtClean="0">
                <a:solidFill>
                  <a:schemeClr val="accent1"/>
                </a:solidFill>
              </a:rPr>
              <a:t>Head-Related Transfer Function</a:t>
            </a:r>
            <a:br>
              <a:rPr lang="en-US" b="1" dirty="0" smtClean="0">
                <a:solidFill>
                  <a:schemeClr val="accent1"/>
                </a:solidFill>
              </a:rPr>
            </a:br>
            <a:r>
              <a:rPr lang="en-US" sz="3100" dirty="0" smtClean="0"/>
              <a:t>(Spectral Coloration by Head, Torso &amp; Pinnae)</a:t>
            </a:r>
            <a:endParaRPr lang="en-US" sz="3100" dirty="0"/>
          </a:p>
        </p:txBody>
      </p:sp>
      <p:pic>
        <p:nvPicPr>
          <p:cNvPr id="1026" name="Picture 2" descr="http://www.ausim3d.com/about/images/image008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828800"/>
            <a:ext cx="5882878" cy="464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172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7124"/>
            <a:ext cx="8229600" cy="1143000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chemeClr val="accent1"/>
                </a:solidFill>
              </a:rPr>
              <a:t>Auditory/Visual Integration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52600" y="4812268"/>
            <a:ext cx="3505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hlinkClick r:id="rId2"/>
              </a:rPr>
              <a:t>What you hear is what you see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676400" y="1828800"/>
            <a:ext cx="5486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u="sng" dirty="0" smtClean="0"/>
              <a:t>Ventriloquism Effect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>Visual capture of sound localization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1752600" y="2971800"/>
            <a:ext cx="6400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u="sng" dirty="0" err="1" smtClean="0">
                <a:hlinkClick r:id="rId3"/>
              </a:rPr>
              <a:t>McGurk</a:t>
            </a:r>
            <a:r>
              <a:rPr lang="en-US" sz="2400" u="sng" dirty="0" smtClean="0">
                <a:hlinkClick r:id="rId3"/>
              </a:rPr>
              <a:t> Effect</a:t>
            </a:r>
            <a:r>
              <a:rPr lang="en-US" sz="2400" u="sng" dirty="0" smtClean="0"/>
              <a:t/>
            </a:r>
            <a:br>
              <a:rPr lang="en-US" sz="2400" u="sng" dirty="0" smtClean="0"/>
            </a:br>
            <a:r>
              <a:rPr lang="en-US" sz="2400" dirty="0" smtClean="0"/>
              <a:t>“Compromise” between conflicting sound and visual cues in speech understanding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156715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9060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chemeClr val="accent1"/>
                </a:solidFill>
              </a:rPr>
              <a:t>Some Typical Sound Amplitude Values</a:t>
            </a:r>
            <a:endParaRPr lang="en-US" b="1" dirty="0">
              <a:solidFill>
                <a:schemeClr val="accent1"/>
              </a:solidFill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" y="1123156"/>
            <a:ext cx="8458200" cy="4611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47877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7398"/>
            <a:ext cx="8229600" cy="887002"/>
          </a:xfrm>
        </p:spPr>
        <p:txBody>
          <a:bodyPr/>
          <a:lstStyle/>
          <a:p>
            <a:r>
              <a:rPr lang="en-US" b="1" dirty="0" smtClean="0">
                <a:solidFill>
                  <a:schemeClr val="accent1"/>
                </a:solidFill>
              </a:rPr>
              <a:t>More about those pesky decibels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990600"/>
            <a:ext cx="8229600" cy="5867400"/>
          </a:xfrm>
        </p:spPr>
        <p:txBody>
          <a:bodyPr>
            <a:normAutofit fontScale="92500"/>
          </a:bodyPr>
          <a:lstStyle/>
          <a:p>
            <a:r>
              <a:rPr lang="en-US" b="1" dirty="0" smtClean="0">
                <a:solidFill>
                  <a:schemeClr val="accent1"/>
                </a:solidFill>
              </a:rPr>
              <a:t>JND</a:t>
            </a:r>
            <a:r>
              <a:rPr lang="en-US" dirty="0" smtClean="0"/>
              <a:t> for sound intensity is about 1 </a:t>
            </a:r>
            <a:r>
              <a:rPr lang="en-US" dirty="0" err="1" smtClean="0"/>
              <a:t>dB</a:t>
            </a:r>
            <a:r>
              <a:rPr lang="en-US" baseline="-25000" dirty="0" err="1" smtClean="0"/>
              <a:t>SPL</a:t>
            </a:r>
            <a:r>
              <a:rPr lang="en-US" baseline="-25000" dirty="0" smtClean="0"/>
              <a:t> </a:t>
            </a:r>
            <a:r>
              <a:rPr lang="en-US" dirty="0" smtClean="0"/>
              <a:t>for most of normal range of hearing</a:t>
            </a:r>
          </a:p>
          <a:p>
            <a:r>
              <a:rPr lang="en-US" b="1" dirty="0" smtClean="0">
                <a:solidFill>
                  <a:schemeClr val="accent1"/>
                </a:solidFill>
              </a:rPr>
              <a:t>What does 0 </a:t>
            </a:r>
            <a:r>
              <a:rPr lang="en-US" b="1" dirty="0" err="1" smtClean="0">
                <a:solidFill>
                  <a:schemeClr val="accent1"/>
                </a:solidFill>
              </a:rPr>
              <a:t>dB</a:t>
            </a:r>
            <a:r>
              <a:rPr lang="en-US" b="1" baseline="-25000" dirty="0" err="1" smtClean="0">
                <a:solidFill>
                  <a:schemeClr val="accent1"/>
                </a:solidFill>
              </a:rPr>
              <a:t>SPL</a:t>
            </a:r>
            <a:r>
              <a:rPr lang="en-US" b="1" dirty="0" smtClean="0">
                <a:solidFill>
                  <a:schemeClr val="accent1"/>
                </a:solidFill>
              </a:rPr>
              <a:t> mean?</a:t>
            </a:r>
            <a:br>
              <a:rPr lang="en-US" b="1" dirty="0" smtClean="0">
                <a:solidFill>
                  <a:schemeClr val="accent1"/>
                </a:solidFill>
              </a:rPr>
            </a:br>
            <a:r>
              <a:rPr lang="en-US" dirty="0" smtClean="0"/>
              <a:t>    </a:t>
            </a:r>
            <a:r>
              <a:rPr lang="en-US" u="sng" dirty="0" smtClean="0"/>
              <a:t>Hint</a:t>
            </a:r>
            <a:r>
              <a:rPr lang="en-US" dirty="0" smtClean="0"/>
              <a:t>: 20 log (20 </a:t>
            </a:r>
            <a:r>
              <a:rPr lang="en-US" dirty="0" err="1" smtClean="0"/>
              <a:t>microPa</a:t>
            </a:r>
            <a:r>
              <a:rPr lang="en-US" dirty="0" smtClean="0"/>
              <a:t>/20 </a:t>
            </a:r>
            <a:r>
              <a:rPr lang="en-US" dirty="0" err="1" smtClean="0"/>
              <a:t>microPA</a:t>
            </a:r>
            <a:r>
              <a:rPr lang="en-US" dirty="0" smtClean="0"/>
              <a:t>) = 0 </a:t>
            </a:r>
            <a:r>
              <a:rPr lang="en-US" dirty="0" err="1" smtClean="0"/>
              <a:t>dB</a:t>
            </a:r>
            <a:r>
              <a:rPr lang="en-US" baseline="-25000" dirty="0" err="1" smtClean="0"/>
              <a:t>SPL</a:t>
            </a:r>
            <a:endParaRPr lang="en-US" dirty="0"/>
          </a:p>
          <a:p>
            <a:r>
              <a:rPr lang="en-US" dirty="0" smtClean="0"/>
              <a:t>If one machine emits 80 </a:t>
            </a:r>
            <a:r>
              <a:rPr lang="en-US" dirty="0" err="1" smtClean="0"/>
              <a:t>dB</a:t>
            </a:r>
            <a:r>
              <a:rPr lang="en-US" baseline="-25000" dirty="0" err="1" smtClean="0"/>
              <a:t>SPL</a:t>
            </a:r>
            <a:r>
              <a:rPr lang="en-US" dirty="0" smtClean="0"/>
              <a:t> then how much sound amplitude would be expected from two machines side-by-side?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sz="2800" dirty="0" smtClean="0"/>
              <a:t>2 x 80 = 160 </a:t>
            </a:r>
            <a:r>
              <a:rPr lang="en-US" sz="2800" dirty="0" err="1" smtClean="0"/>
              <a:t>dB</a:t>
            </a:r>
            <a:r>
              <a:rPr lang="en-US" sz="2800" baseline="-25000" dirty="0" err="1" smtClean="0"/>
              <a:t>SPL</a:t>
            </a:r>
            <a:r>
              <a:rPr lang="en-US" sz="2800" dirty="0" smtClean="0"/>
              <a:t> ???  (That’s pretty intense)</a:t>
            </a:r>
          </a:p>
          <a:p>
            <a:pPr marL="0" indent="0">
              <a:buNone/>
            </a:pPr>
            <a:r>
              <a:rPr lang="en-US" sz="2800" dirty="0"/>
              <a:t>	</a:t>
            </a:r>
            <a:r>
              <a:rPr lang="en-US" sz="2800" dirty="0" smtClean="0"/>
              <a:t>Convert from </a:t>
            </a:r>
            <a:r>
              <a:rPr lang="en-US" sz="2800" dirty="0" err="1" smtClean="0"/>
              <a:t>dB</a:t>
            </a:r>
            <a:r>
              <a:rPr lang="en-US" sz="2800" baseline="-25000" dirty="0" err="1" smtClean="0"/>
              <a:t>SPL</a:t>
            </a:r>
            <a:r>
              <a:rPr lang="en-US" sz="2800" dirty="0" smtClean="0"/>
              <a:t> back to raw pressure, sum </a:t>
            </a:r>
            <a:br>
              <a:rPr lang="en-US" sz="2800" dirty="0" smtClean="0"/>
            </a:br>
            <a:r>
              <a:rPr lang="en-US" sz="2800" dirty="0" smtClean="0"/>
              <a:t>	the pressures, then convert sum to </a:t>
            </a:r>
            <a:r>
              <a:rPr lang="en-US" sz="2800" dirty="0" err="1" smtClean="0"/>
              <a:t>dB</a:t>
            </a:r>
            <a:r>
              <a:rPr lang="en-US" sz="2800" baseline="-25000" dirty="0" err="1" smtClean="0"/>
              <a:t>SPL</a:t>
            </a:r>
            <a:r>
              <a:rPr lang="en-US" sz="2800" dirty="0" smtClean="0"/>
              <a:t> </a:t>
            </a:r>
            <a:br>
              <a:rPr lang="en-US" sz="2800" dirty="0" smtClean="0"/>
            </a:br>
            <a:r>
              <a:rPr lang="en-US" sz="2800" dirty="0" smtClean="0"/>
              <a:t>		80 </a:t>
            </a:r>
            <a:r>
              <a:rPr lang="en-US" sz="2800" dirty="0" err="1" smtClean="0"/>
              <a:t>dB</a:t>
            </a:r>
            <a:r>
              <a:rPr lang="en-US" sz="2800" baseline="-25000" dirty="0" err="1" smtClean="0"/>
              <a:t>SPL</a:t>
            </a:r>
            <a:r>
              <a:rPr lang="en-US" sz="2800" dirty="0" smtClean="0"/>
              <a:t> </a:t>
            </a:r>
            <a:r>
              <a:rPr lang="en-US" sz="2800" dirty="0" smtClean="0">
                <a:sym typeface="Wingdings" pitchFamily="2" charset="2"/>
              </a:rPr>
              <a:t> </a:t>
            </a:r>
            <a:r>
              <a:rPr lang="en-US" sz="2800" dirty="0" err="1" smtClean="0">
                <a:sym typeface="Wingdings" pitchFamily="2" charset="2"/>
              </a:rPr>
              <a:t>antiLog</a:t>
            </a:r>
            <a:r>
              <a:rPr lang="en-US" sz="2800" dirty="0" smtClean="0">
                <a:sym typeface="Wingdings" pitchFamily="2" charset="2"/>
              </a:rPr>
              <a:t>(80/20)  10,000</a:t>
            </a:r>
          </a:p>
          <a:p>
            <a:pPr marL="0" indent="0">
              <a:buNone/>
            </a:pPr>
            <a:r>
              <a:rPr lang="en-US" sz="2800" dirty="0">
                <a:sym typeface="Wingdings" pitchFamily="2" charset="2"/>
              </a:rPr>
              <a:t>	</a:t>
            </a:r>
            <a:r>
              <a:rPr lang="en-US" sz="2800" dirty="0" smtClean="0">
                <a:sym typeface="Wingdings" pitchFamily="2" charset="2"/>
              </a:rPr>
              <a:t>	20 log (10,000+10,000) = 86 </a:t>
            </a:r>
            <a:r>
              <a:rPr lang="en-US" sz="2800" dirty="0" err="1" smtClean="0"/>
              <a:t>dB</a:t>
            </a:r>
            <a:r>
              <a:rPr lang="en-US" sz="2800" baseline="-25000" dirty="0" err="1" smtClean="0"/>
              <a:t>SPL</a:t>
            </a:r>
            <a:r>
              <a:rPr lang="en-US" sz="2800" dirty="0" smtClean="0">
                <a:sym typeface="Wingdings" pitchFamily="2" charset="2"/>
              </a:rPr>
              <a:t> (approx.)</a:t>
            </a:r>
            <a:endParaRPr lang="en-US" sz="2800" dirty="0" smtClean="0"/>
          </a:p>
        </p:txBody>
      </p:sp>
    </p:spTree>
    <p:extLst>
      <p:ext uri="{BB962C8B-B14F-4D97-AF65-F5344CB8AC3E}">
        <p14:creationId xmlns:p14="http://schemas.microsoft.com/office/powerpoint/2010/main" val="1962661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90600"/>
          </a:xfrm>
        </p:spPr>
        <p:txBody>
          <a:bodyPr/>
          <a:lstStyle/>
          <a:p>
            <a:r>
              <a:rPr lang="en-US" b="1" dirty="0" smtClean="0">
                <a:solidFill>
                  <a:schemeClr val="accent1"/>
                </a:solidFill>
              </a:rPr>
              <a:t>Inverse-Square Law</a:t>
            </a:r>
            <a:endParaRPr lang="en-US" b="1" dirty="0">
              <a:solidFill>
                <a:schemeClr val="accent1"/>
              </a:solidFill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143000"/>
            <a:ext cx="4746625" cy="5135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029200" y="4038600"/>
            <a:ext cx="3810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accent1"/>
                </a:solidFill>
              </a:rPr>
              <a:t>Area of sphere = 4</a:t>
            </a:r>
            <a:r>
              <a:rPr lang="el-GR" sz="2800" b="1" dirty="0" smtClean="0">
                <a:solidFill>
                  <a:schemeClr val="accent1"/>
                </a:solidFill>
              </a:rPr>
              <a:t>π</a:t>
            </a:r>
            <a:r>
              <a:rPr lang="en-US" sz="2800" b="1" dirty="0" smtClean="0">
                <a:solidFill>
                  <a:schemeClr val="accent1"/>
                </a:solidFill>
              </a:rPr>
              <a:t>r</a:t>
            </a:r>
            <a:r>
              <a:rPr lang="en-US" sz="2800" b="1" baseline="30000" dirty="0" smtClean="0">
                <a:solidFill>
                  <a:schemeClr val="accent1"/>
                </a:solidFill>
              </a:rPr>
              <a:t>2</a:t>
            </a:r>
            <a:endParaRPr lang="en-US" sz="2800" b="1" baseline="300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8134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1179</TotalTime>
  <Words>1354</Words>
  <Application>Microsoft Office PowerPoint</Application>
  <PresentationFormat>On-screen Show (4:3)</PresentationFormat>
  <Paragraphs>280</Paragraphs>
  <Slides>61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61</vt:i4>
      </vt:variant>
    </vt:vector>
  </HeadingPairs>
  <TitlesOfParts>
    <vt:vector size="66" baseType="lpstr">
      <vt:lpstr>Arial</vt:lpstr>
      <vt:lpstr>Calibri</vt:lpstr>
      <vt:lpstr>Courier New</vt:lpstr>
      <vt:lpstr>Wingdings</vt:lpstr>
      <vt:lpstr>Office Theme</vt:lpstr>
      <vt:lpstr>Sound and Hearing</vt:lpstr>
      <vt:lpstr>Nature of the Sound Stimulus</vt:lpstr>
      <vt:lpstr>Sound Wave: Amplitude and Frequency (Hz)</vt:lpstr>
      <vt:lpstr>The “decibel” (dB)</vt:lpstr>
      <vt:lpstr>PowerPoint Presentation</vt:lpstr>
      <vt:lpstr>PowerPoint Presentation</vt:lpstr>
      <vt:lpstr>Some Typical Sound Amplitude Values</vt:lpstr>
      <vt:lpstr>More about those pesky decibels</vt:lpstr>
      <vt:lpstr>Inverse-Square Law</vt:lpstr>
      <vt:lpstr>A “Better” Sound Amplitude Table?</vt:lpstr>
      <vt:lpstr>Most Sound Stimuli are Complex</vt:lpstr>
      <vt:lpstr>Complex Sound = Sum of Sines (Fourier Theorem Revisited)</vt:lpstr>
      <vt:lpstr>Speed of Sound</vt:lpstr>
      <vt:lpstr>Gross Anatomy of the Ear</vt:lpstr>
      <vt:lpstr>Flow of Acoustic Energy (The “Impedance Problem”)</vt:lpstr>
      <vt:lpstr>The “Impedance Problem”</vt:lpstr>
      <vt:lpstr>The Cochlea</vt:lpstr>
      <vt:lpstr>The Organ of Corti</vt:lpstr>
      <vt:lpstr>Photomicrograph: Sensory Hair Cells</vt:lpstr>
      <vt:lpstr>Auditory Transduction</vt:lpstr>
      <vt:lpstr>Basilar Membrane Modulation Effects upon Sensory Hair Cells</vt:lpstr>
      <vt:lpstr>IHC Stereocilia “Tip Links”</vt:lpstr>
      <vt:lpstr>IHC Auditory Transduction</vt:lpstr>
      <vt:lpstr>Innervation of  3000 IHCs versus 12,000 OHCs</vt:lpstr>
      <vt:lpstr>Sound Amplitude Coding (“Divide and Conquer”)</vt:lpstr>
      <vt:lpstr>Tuning Specificity of Cochlear Nerve Fibers “Broadens” with Increased Intensity</vt:lpstr>
      <vt:lpstr>PowerPoint Presentation</vt:lpstr>
      <vt:lpstr>Tonotopic Organization of Primary Auditory Cortex (A1)</vt:lpstr>
      <vt:lpstr>Auditory Frequency Coding (What is the neural code for “pitch”?)</vt:lpstr>
      <vt:lpstr>Frequency Mechanism versus Place Mechanism</vt:lpstr>
      <vt:lpstr>Frequency Theory (Rutherford)</vt:lpstr>
      <vt:lpstr>von Békésy Place Theory:  Focus on Basilar Membrane Dynamics</vt:lpstr>
      <vt:lpstr>The Simple Beginnings for von Békésy’s Nobel Prize</vt:lpstr>
      <vt:lpstr>Basilar Membrane Response to Pure Tone Stimulus</vt:lpstr>
      <vt:lpstr>Von Békésy’s “Place Mechanism” as Biological Fourier Analyzer</vt:lpstr>
      <vt:lpstr>Functional Aspects of Hearing</vt:lpstr>
      <vt:lpstr>Species-Specific Frequency Range</vt:lpstr>
      <vt:lpstr>Human “Earscape”</vt:lpstr>
      <vt:lpstr>Minimum Audibility Curve</vt:lpstr>
      <vt:lpstr>PowerPoint Presentation</vt:lpstr>
      <vt:lpstr>Normal vs. Noise-Induced Hearing Loss</vt:lpstr>
      <vt:lpstr>Age-related Hearing Loss (Presbycusis)</vt:lpstr>
      <vt:lpstr>Loudness is non-linear</vt:lpstr>
      <vt:lpstr>Loudness</vt:lpstr>
      <vt:lpstr>Loudness</vt:lpstr>
      <vt:lpstr>Sone Scale Landmarks</vt:lpstr>
      <vt:lpstr>Pitch = f(Frequency) MEL Scale</vt:lpstr>
      <vt:lpstr>Temporal Summation (&lt; 200 msec) Complements Binaural (i.e., Spatial) Summation</vt:lpstr>
      <vt:lpstr>Equal Loudness Contours</vt:lpstr>
      <vt:lpstr>Sound Localization</vt:lpstr>
      <vt:lpstr>Localization Accuracy vs. Frequency</vt:lpstr>
      <vt:lpstr>Localization Accuracy vs. Frequency: Low Freq – Interaural Time Difference High Freq – Interaural Intensity Difference</vt:lpstr>
      <vt:lpstr>Sound Shadowing (Interaural Intensity Difference –IID)</vt:lpstr>
      <vt:lpstr>IID = f(Location, Frequency)</vt:lpstr>
      <vt:lpstr>ITD versus Location</vt:lpstr>
      <vt:lpstr>Delay Line Theory (How to Build a Cell tuned to delta-T Signals)</vt:lpstr>
      <vt:lpstr>“Active” Localization (Continuous Sound Sources)</vt:lpstr>
      <vt:lpstr>Straight Ahead vs. Straight Behind</vt:lpstr>
      <vt:lpstr>Modifying the Pinna Transfer Function (Hoffman, et al., 1998)          Earprints?</vt:lpstr>
      <vt:lpstr>Cross-Section of a Head-Related Transfer Function (Spectral Coloration by Head, Torso &amp; Pinnae)</vt:lpstr>
      <vt:lpstr>Auditory/Visual Integration</vt:lpstr>
    </vt:vector>
  </TitlesOfParts>
  <Company>USD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Sound and Hearing</dc:title>
  <dc:creator>Schieber, Frank</dc:creator>
  <cp:lastModifiedBy>Schieber, Frank</cp:lastModifiedBy>
  <cp:revision>158</cp:revision>
  <cp:lastPrinted>2015-04-22T17:31:13Z</cp:lastPrinted>
  <dcterms:created xsi:type="dcterms:W3CDTF">2012-11-05T16:28:00Z</dcterms:created>
  <dcterms:modified xsi:type="dcterms:W3CDTF">2019-11-12T14:51:48Z</dcterms:modified>
</cp:coreProperties>
</file>