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77" r:id="rId6"/>
    <p:sldId id="258" r:id="rId7"/>
    <p:sldId id="259" r:id="rId8"/>
    <p:sldId id="290" r:id="rId9"/>
    <p:sldId id="260" r:id="rId10"/>
    <p:sldId id="279" r:id="rId11"/>
    <p:sldId id="289" r:id="rId12"/>
    <p:sldId id="284" r:id="rId13"/>
    <p:sldId id="285" r:id="rId14"/>
    <p:sldId id="286" r:id="rId15"/>
    <p:sldId id="287" r:id="rId16"/>
    <p:sldId id="288" r:id="rId17"/>
    <p:sldId id="262" r:id="rId18"/>
    <p:sldId id="263" r:id="rId19"/>
    <p:sldId id="295" r:id="rId20"/>
    <p:sldId id="296" r:id="rId21"/>
    <p:sldId id="265" r:id="rId22"/>
    <p:sldId id="266" r:id="rId23"/>
    <p:sldId id="278" r:id="rId24"/>
    <p:sldId id="26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3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3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8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1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1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8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4B2A-771B-4B54-A22C-59743DF2401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1097-C607-407B-8EE3-D96EF7E43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3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897276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</a:rPr>
              <a:t>Somatosensory System</a:t>
            </a:r>
            <a:endParaRPr 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72"/>
            <a:ext cx="8229600" cy="110532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Pacinian</a:t>
            </a:r>
            <a:r>
              <a:rPr lang="en-US" b="1" dirty="0" smtClean="0">
                <a:solidFill>
                  <a:schemeClr val="accent1"/>
                </a:solidFill>
              </a:rPr>
              <a:t> Corpuscle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as Temporal Differentiation Machine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324600" cy="536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4-Channel Model of Touch Perception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3" y="1447800"/>
            <a:ext cx="837836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8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4-Channel Model of Touch Perception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3" y="1447800"/>
            <a:ext cx="837836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9809" y="28633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MERKEL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352800"/>
            <a:ext cx="2269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Sustained pressure;</a:t>
            </a:r>
          </a:p>
          <a:p>
            <a:r>
              <a:rPr lang="en-US" dirty="0" smtClean="0"/>
              <a:t>Spatial shape;</a:t>
            </a:r>
          </a:p>
          <a:p>
            <a:r>
              <a:rPr lang="en-US" dirty="0" smtClean="0"/>
              <a:t>Texture discrimination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4-Channel Model of Touch Perception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3" y="1447800"/>
            <a:ext cx="837836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9809" y="28633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MERKEL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352800"/>
            <a:ext cx="2269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Sustained pressure;</a:t>
            </a:r>
          </a:p>
          <a:p>
            <a:r>
              <a:rPr lang="en-US" dirty="0" smtClean="0"/>
              <a:t>Spatial shape;</a:t>
            </a:r>
          </a:p>
          <a:p>
            <a:r>
              <a:rPr lang="en-US" dirty="0" smtClean="0"/>
              <a:t>Texture discrimination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1793" y="4829123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RUFFINI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5494" y="5224997"/>
            <a:ext cx="2337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to skin surface;</a:t>
            </a:r>
          </a:p>
          <a:p>
            <a:r>
              <a:rPr lang="en-US" dirty="0" smtClean="0"/>
              <a:t>Deep lateral stretch;</a:t>
            </a:r>
          </a:p>
          <a:p>
            <a:r>
              <a:rPr lang="en-US" dirty="0" smtClean="0"/>
              <a:t>Grip stability/slippage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4-Channel Model of Touch Perception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3" y="1447800"/>
            <a:ext cx="837836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9809" y="28633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MERKEL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352800"/>
            <a:ext cx="2269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Sustained pressure;</a:t>
            </a:r>
          </a:p>
          <a:p>
            <a:r>
              <a:rPr lang="en-US" dirty="0" smtClean="0"/>
              <a:t>Spatial shape;</a:t>
            </a:r>
          </a:p>
          <a:p>
            <a:r>
              <a:rPr lang="en-US" dirty="0" smtClean="0"/>
              <a:t>Texture discrimination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1793" y="4829123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RUFFINI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5494" y="5224997"/>
            <a:ext cx="2337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to skin surface;</a:t>
            </a:r>
          </a:p>
          <a:p>
            <a:r>
              <a:rPr lang="en-US" dirty="0" smtClean="0"/>
              <a:t>Deep lateral stretch;</a:t>
            </a:r>
          </a:p>
          <a:p>
            <a:r>
              <a:rPr lang="en-US" dirty="0" smtClean="0"/>
              <a:t>Grip stability/slippage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863334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MEISSNER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352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Perpendicular to surface;</a:t>
            </a:r>
            <a:endParaRPr lang="en-US" dirty="0"/>
          </a:p>
          <a:p>
            <a:r>
              <a:rPr lang="en-US" dirty="0" smtClean="0"/>
              <a:t>Bump/hole discrimination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(Touch screens)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4-Channel Model of Touch Perception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3" y="1447800"/>
            <a:ext cx="837836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9809" y="28633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MERKEL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352800"/>
            <a:ext cx="2269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Sustained pressure;</a:t>
            </a:r>
          </a:p>
          <a:p>
            <a:r>
              <a:rPr lang="en-US" dirty="0" smtClean="0"/>
              <a:t>Spatial shape;</a:t>
            </a:r>
          </a:p>
          <a:p>
            <a:r>
              <a:rPr lang="en-US" dirty="0" smtClean="0"/>
              <a:t>Texture discrimination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1793" y="4829123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RUFFINI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5494" y="5224997"/>
            <a:ext cx="2337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to skin surface;</a:t>
            </a:r>
          </a:p>
          <a:p>
            <a:r>
              <a:rPr lang="en-US" dirty="0" smtClean="0"/>
              <a:t>Deep lateral stretch;</a:t>
            </a:r>
          </a:p>
          <a:p>
            <a:r>
              <a:rPr lang="en-US" dirty="0" smtClean="0"/>
              <a:t>Grip stability/slippage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863334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MEISSNER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352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Perpendicular to surface;</a:t>
            </a:r>
            <a:endParaRPr lang="en-US" dirty="0"/>
          </a:p>
          <a:p>
            <a:r>
              <a:rPr lang="en-US" dirty="0" smtClean="0"/>
              <a:t>Bump/hole discrimination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(Touch screens)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829123"/>
            <a:ext cx="111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PACINIAN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1285" y="5224997"/>
            <a:ext cx="2337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to skin surface;</a:t>
            </a:r>
          </a:p>
          <a:p>
            <a:r>
              <a:rPr lang="en-US" dirty="0" smtClean="0"/>
              <a:t>Curvature; Rigidity;</a:t>
            </a:r>
          </a:p>
          <a:p>
            <a:r>
              <a:rPr lang="en-US" dirty="0" smtClean="0"/>
              <a:t>Deep pressure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(Fingerprints)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Ascending Pathways</a:t>
            </a:r>
            <a:endParaRPr lang="en-US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5"/>
            <a:ext cx="7772400" cy="89727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Innervation via Spinal Nerves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7200" y="1371600"/>
            <a:ext cx="5795963" cy="4810126"/>
            <a:chOff x="1104" y="864"/>
            <a:chExt cx="3651" cy="3030"/>
          </a:xfrm>
        </p:grpSpPr>
        <p:sp>
          <p:nvSpPr>
            <p:cNvPr id="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104" y="864"/>
              <a:ext cx="3648" cy="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864"/>
              <a:ext cx="3651" cy="3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791200" y="4267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Bell-</a:t>
            </a:r>
            <a:r>
              <a:rPr lang="en-US" u="sng" dirty="0" err="1" smtClean="0"/>
              <a:t>Megendie</a:t>
            </a:r>
            <a:r>
              <a:rPr lang="en-US" u="sng" dirty="0" smtClean="0"/>
              <a:t> Law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dorsal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= sensory afferents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ventral</a:t>
            </a:r>
            <a:r>
              <a:rPr lang="en-US" dirty="0" smtClean="0"/>
              <a:t> = motor </a:t>
            </a:r>
            <a:r>
              <a:rPr lang="en-US" dirty="0" err="1" smtClean="0"/>
              <a:t>efferents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5"/>
            <a:ext cx="7772400" cy="89727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Diagnostic Dermatomes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71600" y="1161479"/>
            <a:ext cx="2665413" cy="5416550"/>
            <a:chOff x="2064" y="816"/>
            <a:chExt cx="1679" cy="3412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64" y="816"/>
              <a:ext cx="1675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1679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953000" y="1905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e.g., </a:t>
            </a:r>
          </a:p>
          <a:p>
            <a:r>
              <a:rPr lang="en-US" dirty="0" smtClean="0"/>
              <a:t>“Shingles” eruption</a:t>
            </a:r>
          </a:p>
          <a:p>
            <a:r>
              <a:rPr lang="en-US" dirty="0" smtClean="0"/>
              <a:t>(Latent herpes virus)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Ascending Pathways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733800" cy="5375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" y="1447800"/>
            <a:ext cx="4418897" cy="53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Integument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(aka “Skin”)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Giant, washable, stretchable, water-proof sensory organ…The boundary between you and not-you</a:t>
            </a:r>
          </a:p>
          <a:p>
            <a:r>
              <a:rPr lang="en-US" dirty="0" smtClean="0"/>
              <a:t>6-10 pounds</a:t>
            </a:r>
          </a:p>
          <a:p>
            <a:r>
              <a:rPr lang="en-US" dirty="0" smtClean="0"/>
              <a:t>12-20 </a:t>
            </a:r>
            <a:r>
              <a:rPr lang="en-US" dirty="0" err="1" smtClean="0"/>
              <a:t>sq-ft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82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Somatosensory Cortex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/>
              <a:t>(Postcentral Gyrus)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1920240"/>
            <a:ext cx="848563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1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5"/>
            <a:ext cx="7772400" cy="897276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chemeClr val="accent1"/>
                </a:solidFill>
              </a:rPr>
              <a:t>Somatosensory </a:t>
            </a:r>
            <a:r>
              <a:rPr lang="en-US" sz="4900" b="1" dirty="0" smtClean="0">
                <a:solidFill>
                  <a:schemeClr val="accent1"/>
                </a:solidFill>
              </a:rPr>
              <a:t>Cortex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243078"/>
            <a:ext cx="38583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Parallel to pre-central motor cortex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u="sng" dirty="0" smtClean="0"/>
              <a:t>Somatosensory map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Cortical volume changes with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echanoreceptor density variation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cross skin regions</a:t>
            </a:r>
          </a:p>
          <a:p>
            <a:endParaRPr lang="en-US" sz="2000" dirty="0"/>
          </a:p>
          <a:p>
            <a:r>
              <a:rPr lang="en-US" sz="2000" dirty="0" smtClean="0"/>
              <a:t>(so-called “</a:t>
            </a:r>
            <a:r>
              <a:rPr lang="en-US" sz="2000" dirty="0" smtClean="0">
                <a:solidFill>
                  <a:srgbClr val="00B050"/>
                </a:solidFill>
              </a:rPr>
              <a:t>homunculus</a:t>
            </a:r>
            <a:r>
              <a:rPr lang="en-US" sz="2000" dirty="0" smtClean="0"/>
              <a:t>”)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0892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5"/>
            <a:ext cx="7772400" cy="89727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Absolute Threshold Map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19200" y="1219200"/>
            <a:ext cx="3482975" cy="5243513"/>
            <a:chOff x="1776" y="822"/>
            <a:chExt cx="2194" cy="3303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76" y="822"/>
              <a:ext cx="2192" cy="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822"/>
              <a:ext cx="2194" cy="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029200" y="1524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Von Frey Hairs</a:t>
            </a:r>
          </a:p>
          <a:p>
            <a:endParaRPr lang="en-US" dirty="0"/>
          </a:p>
          <a:p>
            <a:r>
              <a:rPr lang="en-US" dirty="0" smtClean="0"/>
              <a:t>Sensitivity varies with </a:t>
            </a:r>
          </a:p>
          <a:p>
            <a:r>
              <a:rPr lang="en-US" dirty="0" smtClean="0"/>
              <a:t>“cortical magnification”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Touch Thresholds depend upon </a:t>
            </a:r>
            <a:r>
              <a:rPr lang="en-US" b="1" dirty="0" err="1" smtClean="0">
                <a:solidFill>
                  <a:schemeClr val="accent1"/>
                </a:solidFill>
              </a:rPr>
              <a:t>Vibrotactile</a:t>
            </a:r>
            <a:r>
              <a:rPr lang="en-US" b="1" dirty="0" smtClean="0">
                <a:solidFill>
                  <a:schemeClr val="accent1"/>
                </a:solidFill>
              </a:rPr>
              <a:t> Frequency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521479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19812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detection thresholds </a:t>
            </a:r>
          </a:p>
          <a:p>
            <a:r>
              <a:rPr lang="en-US" dirty="0"/>
              <a:t>v</a:t>
            </a:r>
            <a:r>
              <a:rPr lang="en-US" dirty="0" smtClean="0"/>
              <a:t>ary with </a:t>
            </a:r>
            <a:r>
              <a:rPr lang="en-US" dirty="0" err="1" smtClean="0"/>
              <a:t>vibrotactile</a:t>
            </a:r>
            <a:r>
              <a:rPr lang="en-US" dirty="0" smtClean="0"/>
              <a:t> stimulus</a:t>
            </a:r>
          </a:p>
          <a:p>
            <a:r>
              <a:rPr lang="en-US" u="sng" dirty="0"/>
              <a:t>f</a:t>
            </a:r>
            <a:r>
              <a:rPr lang="en-US" u="sng" dirty="0" smtClean="0"/>
              <a:t>requency</a:t>
            </a:r>
            <a:r>
              <a:rPr lang="en-US" dirty="0" smtClean="0"/>
              <a:t> and probe </a:t>
            </a:r>
            <a:r>
              <a:rPr lang="en-US" u="sng" dirty="0" smtClean="0"/>
              <a:t>area</a:t>
            </a:r>
            <a:r>
              <a:rPr lang="en-US" dirty="0" smtClean="0"/>
              <a:t> consistent with the 4-channel model.</a:t>
            </a:r>
          </a:p>
          <a:p>
            <a:endParaRPr lang="en-US" dirty="0"/>
          </a:p>
          <a:p>
            <a:r>
              <a:rPr lang="en-US" dirty="0" smtClean="0"/>
              <a:t>This figure depicts how </a:t>
            </a:r>
            <a:r>
              <a:rPr lang="en-US" dirty="0" err="1" smtClean="0"/>
              <a:t>vibrotactile</a:t>
            </a:r>
            <a:r>
              <a:rPr lang="en-US" dirty="0" smtClean="0"/>
              <a:t> frequency maps to the different classes of mechanoreceptors.</a:t>
            </a:r>
          </a:p>
          <a:p>
            <a:endParaRPr lang="en-US" dirty="0"/>
          </a:p>
          <a:p>
            <a:r>
              <a:rPr lang="en-US" dirty="0" err="1" smtClean="0"/>
              <a:t>Vibrotactile</a:t>
            </a:r>
            <a:r>
              <a:rPr lang="en-US" dirty="0" smtClean="0"/>
              <a:t> stimulator is a “work horse” tool in the arsenal of neurologists.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5"/>
            <a:ext cx="7772400" cy="7448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Two-Point Threshold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59100"/>
            <a:ext cx="2149475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8137" y="14478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Relationship between mechanoreceptor </a:t>
            </a:r>
            <a:r>
              <a:rPr lang="en-US" sz="2400" u="sng" dirty="0" smtClean="0"/>
              <a:t>receptive field size </a:t>
            </a:r>
            <a:r>
              <a:rPr lang="en-US" sz="2400" dirty="0" smtClean="0"/>
              <a:t>and the 2-point threshold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1833"/>
            <a:ext cx="4284278" cy="519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5"/>
            <a:ext cx="7772400" cy="89727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Two-Point Threshold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1000" y="1295400"/>
            <a:ext cx="4567238" cy="5089526"/>
            <a:chOff x="1438" y="830"/>
            <a:chExt cx="2877" cy="3206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38" y="830"/>
              <a:ext cx="2874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830"/>
              <a:ext cx="2877" cy="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029200" y="2010310"/>
            <a:ext cx="351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Sensitivity drops 20-fold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rom finger-tip to shoulder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9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Integument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Epidermis (Thin outer layer)</a:t>
            </a:r>
          </a:p>
          <a:p>
            <a:r>
              <a:rPr lang="en-US" dirty="0" smtClean="0"/>
              <a:t>Dermis (Thick inner layer)</a:t>
            </a:r>
          </a:p>
          <a:p>
            <a:r>
              <a:rPr lang="en-US" dirty="0" smtClean="0"/>
              <a:t>Humans “shed” </a:t>
            </a:r>
            <a:r>
              <a:rPr lang="en-US" u="sng" dirty="0" smtClean="0"/>
              <a:t>50 million </a:t>
            </a:r>
            <a:r>
              <a:rPr lang="en-US" dirty="0" smtClean="0"/>
              <a:t>epidermal cells per day (Whole ecosystems are based upon the accumulations of household dander)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9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The Skin (Integument)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75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Glabrous Skin</a:t>
            </a:r>
            <a:br>
              <a:rPr lang="en-US" sz="2400" b="1" dirty="0" smtClean="0"/>
            </a:br>
            <a:r>
              <a:rPr lang="en-US" dirty="0" smtClean="0"/>
              <a:t>	Smooth, thick skin on palms and soles of our feet</a:t>
            </a:r>
          </a:p>
          <a:p>
            <a:r>
              <a:rPr lang="en-US" dirty="0"/>
              <a:t>	</a:t>
            </a:r>
            <a:r>
              <a:rPr lang="en-US" dirty="0" smtClean="0"/>
              <a:t>Epidermis = 1.5 mm</a:t>
            </a:r>
          </a:p>
          <a:p>
            <a:r>
              <a:rPr lang="en-US" dirty="0"/>
              <a:t>	</a:t>
            </a:r>
            <a:r>
              <a:rPr lang="en-US" dirty="0" smtClean="0"/>
              <a:t>Dermis = 3 mm</a:t>
            </a:r>
          </a:p>
          <a:p>
            <a:endParaRPr lang="en-US" dirty="0"/>
          </a:p>
          <a:p>
            <a:r>
              <a:rPr lang="en-US" sz="2400" b="1" dirty="0" smtClean="0"/>
              <a:t>Hairy Skin</a:t>
            </a:r>
          </a:p>
          <a:p>
            <a:r>
              <a:rPr lang="en-US" dirty="0"/>
              <a:t>	</a:t>
            </a:r>
            <a:r>
              <a:rPr lang="en-US" dirty="0" smtClean="0"/>
              <a:t>Thin skin populated with hair follicles</a:t>
            </a:r>
          </a:p>
          <a:p>
            <a:r>
              <a:rPr lang="en-US" dirty="0"/>
              <a:t>	</a:t>
            </a:r>
            <a:r>
              <a:rPr lang="en-US" dirty="0" smtClean="0"/>
              <a:t>Epidermis = 0.1 mm</a:t>
            </a:r>
          </a:p>
          <a:p>
            <a:r>
              <a:rPr lang="en-US" dirty="0"/>
              <a:t>	</a:t>
            </a:r>
            <a:r>
              <a:rPr lang="en-US" dirty="0" smtClean="0"/>
              <a:t>Dermis = 1-2 mm</a:t>
            </a:r>
          </a:p>
          <a:p>
            <a:endParaRPr lang="en-US" dirty="0"/>
          </a:p>
          <a:p>
            <a:r>
              <a:rPr lang="en-US" sz="2400" b="1" dirty="0" smtClean="0"/>
              <a:t>Sweat Glands</a:t>
            </a:r>
          </a:p>
          <a:p>
            <a:r>
              <a:rPr lang="en-US" dirty="0"/>
              <a:t>	</a:t>
            </a:r>
            <a:r>
              <a:rPr lang="en-US" dirty="0" err="1" smtClean="0"/>
              <a:t>Eccrine</a:t>
            </a:r>
            <a:r>
              <a:rPr lang="en-US" dirty="0" smtClean="0"/>
              <a:t> – secrete saline (heat regulation)</a:t>
            </a:r>
          </a:p>
          <a:p>
            <a:r>
              <a:rPr lang="en-US" dirty="0"/>
              <a:t>	</a:t>
            </a:r>
            <a:r>
              <a:rPr lang="en-US" dirty="0" smtClean="0"/>
              <a:t>Sebaceous – secrete complex cell cytoplasm (signaling?)</a:t>
            </a:r>
          </a:p>
          <a:p>
            <a:r>
              <a:rPr lang="en-US" dirty="0"/>
              <a:t>	</a:t>
            </a:r>
            <a:r>
              <a:rPr lang="en-US" dirty="0" smtClean="0"/>
              <a:t>	      (Primary source of human body odor)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The Skin (Integument)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105400" cy="501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5257800" cy="89727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Mechanoreceptors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AutoShape 6"/>
          <p:cNvSpPr>
            <a:spLocks noChangeAspect="1" noChangeArrowheads="1" noTextEdit="1"/>
          </p:cNvSpPr>
          <p:nvPr/>
        </p:nvSpPr>
        <p:spPr bwMode="auto">
          <a:xfrm>
            <a:off x="1744663" y="1524000"/>
            <a:ext cx="5649913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0100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35052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Free nerve endings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Temperature (hot; cold)</a:t>
            </a:r>
          </a:p>
          <a:p>
            <a:r>
              <a:rPr lang="en-US" dirty="0" smtClean="0"/>
              <a:t>Proprioception (limb/muscle state)</a:t>
            </a:r>
          </a:p>
          <a:p>
            <a:r>
              <a:rPr lang="en-US" dirty="0" err="1" smtClean="0"/>
              <a:t>Nocioception</a:t>
            </a:r>
            <a:r>
              <a:rPr lang="en-US" dirty="0" smtClean="0"/>
              <a:t> (pain)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06774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Other somatosensory transducers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5"/>
            <a:ext cx="7772400" cy="89727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ipolar Neurons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6075" y="2338390"/>
            <a:ext cx="8451851" cy="2181226"/>
            <a:chOff x="144" y="1556"/>
            <a:chExt cx="5324" cy="1374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" y="1556"/>
              <a:ext cx="5321" cy="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56"/>
              <a:ext cx="5324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219200" y="5029200"/>
            <a:ext cx="69018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“strain” at the nerve terminus forces Na+ ion channels to open.</a:t>
            </a:r>
          </a:p>
          <a:p>
            <a:r>
              <a:rPr lang="en-US" dirty="0" smtClean="0"/>
              <a:t>Influx of sodium results in rapid depolarization of the resting potential.</a:t>
            </a:r>
          </a:p>
          <a:p>
            <a:r>
              <a:rPr lang="en-US" dirty="0" smtClean="0"/>
              <a:t>Depolarization triggers an “action potential” at the nerve terminus.</a:t>
            </a:r>
          </a:p>
          <a:p>
            <a:r>
              <a:rPr lang="en-US" dirty="0" smtClean="0"/>
              <a:t>Conduction velocity depends upon </a:t>
            </a:r>
            <a:r>
              <a:rPr lang="en-US" u="sng" dirty="0" smtClean="0"/>
              <a:t>diameter</a:t>
            </a:r>
            <a:r>
              <a:rPr lang="en-US" dirty="0" smtClean="0"/>
              <a:t> and </a:t>
            </a:r>
            <a:r>
              <a:rPr lang="en-US" u="sng" dirty="0" err="1" smtClean="0"/>
              <a:t>myelinization</a:t>
            </a:r>
            <a:r>
              <a:rPr lang="en-US" u="sng" dirty="0" smtClean="0"/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(mechanoreceptor </a:t>
            </a:r>
            <a:r>
              <a:rPr lang="el-GR" dirty="0" smtClean="0">
                <a:solidFill>
                  <a:srgbClr val="0070C0"/>
                </a:solidFill>
              </a:rPr>
              <a:t>αβ</a:t>
            </a:r>
            <a:r>
              <a:rPr lang="en-US" dirty="0" smtClean="0">
                <a:solidFill>
                  <a:srgbClr val="0070C0"/>
                </a:solidFill>
              </a:rPr>
              <a:t> axons are long, wide and fast)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Mechanoreceptor Transduction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4676775" cy="573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505200" y="2743200"/>
            <a:ext cx="29718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245486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Na+ ion influx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(depolarization)</a:t>
            </a:r>
          </a:p>
        </p:txBody>
      </p:sp>
    </p:spTree>
    <p:extLst>
      <p:ext uri="{BB962C8B-B14F-4D97-AF65-F5344CB8AC3E}">
        <p14:creationId xmlns:p14="http://schemas.microsoft.com/office/powerpoint/2010/main" val="15370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5"/>
            <a:ext cx="7772400" cy="89727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Slow-Adapting vs. Fast-Adapting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47800" y="1408915"/>
            <a:ext cx="4878387" cy="5048250"/>
            <a:chOff x="1297" y="816"/>
            <a:chExt cx="3073" cy="318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97" y="816"/>
              <a:ext cx="3071" cy="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" y="816"/>
              <a:ext cx="3073" cy="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29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450</Words>
  <Application>Microsoft Office PowerPoint</Application>
  <PresentationFormat>On-screen Show (4:3)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Somatosensory System</vt:lpstr>
      <vt:lpstr>The Integument (aka “Skin”)</vt:lpstr>
      <vt:lpstr>The Integument</vt:lpstr>
      <vt:lpstr>The Skin (Integument)</vt:lpstr>
      <vt:lpstr>The Skin (Integument)</vt:lpstr>
      <vt:lpstr>Mechanoreceptors</vt:lpstr>
      <vt:lpstr>Bipolar Neurons</vt:lpstr>
      <vt:lpstr>Mechanoreceptor Transduction</vt:lpstr>
      <vt:lpstr>Slow-Adapting vs. Fast-Adapting</vt:lpstr>
      <vt:lpstr>Pacinian Corpuscle as Temporal Differentiation Machine</vt:lpstr>
      <vt:lpstr>4-Channel Model of Touch Perception</vt:lpstr>
      <vt:lpstr>4-Channel Model of Touch Perception</vt:lpstr>
      <vt:lpstr>4-Channel Model of Touch Perception</vt:lpstr>
      <vt:lpstr>4-Channel Model of Touch Perception</vt:lpstr>
      <vt:lpstr>4-Channel Model of Touch Perception</vt:lpstr>
      <vt:lpstr>Ascending Pathways</vt:lpstr>
      <vt:lpstr>Innervation via Spinal Nerves</vt:lpstr>
      <vt:lpstr>Diagnostic Dermatomes</vt:lpstr>
      <vt:lpstr>Ascending Pathways</vt:lpstr>
      <vt:lpstr>Somatosensory Cortex (Postcentral Gyrus)</vt:lpstr>
      <vt:lpstr>Somatosensory Cortex</vt:lpstr>
      <vt:lpstr>Absolute Threshold Map</vt:lpstr>
      <vt:lpstr>Touch Thresholds depend upon Vibrotactile Frequency</vt:lpstr>
      <vt:lpstr>Two-Point Threshold</vt:lpstr>
      <vt:lpstr>Two-Point Threshold</vt:lpstr>
    </vt:vector>
  </TitlesOfParts>
  <Company>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Somatosensory System</dc:title>
  <dc:creator>Schieber, Frank</dc:creator>
  <cp:lastModifiedBy>Schieber, Frank</cp:lastModifiedBy>
  <cp:revision>50</cp:revision>
  <dcterms:created xsi:type="dcterms:W3CDTF">2012-11-26T17:13:07Z</dcterms:created>
  <dcterms:modified xsi:type="dcterms:W3CDTF">2016-11-16T17:26:03Z</dcterms:modified>
</cp:coreProperties>
</file>