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59" r:id="rId4"/>
    <p:sldId id="258" r:id="rId5"/>
    <p:sldId id="274" r:id="rId6"/>
    <p:sldId id="264" r:id="rId7"/>
    <p:sldId id="286" r:id="rId8"/>
    <p:sldId id="287" r:id="rId9"/>
    <p:sldId id="288" r:id="rId10"/>
    <p:sldId id="289" r:id="rId11"/>
    <p:sldId id="275" r:id="rId12"/>
    <p:sldId id="284" r:id="rId13"/>
    <p:sldId id="277" r:id="rId14"/>
    <p:sldId id="276" r:id="rId15"/>
    <p:sldId id="290" r:id="rId16"/>
    <p:sldId id="260" r:id="rId17"/>
    <p:sldId id="261" r:id="rId18"/>
    <p:sldId id="278" r:id="rId19"/>
    <p:sldId id="270" r:id="rId20"/>
    <p:sldId id="266" r:id="rId21"/>
    <p:sldId id="267" r:id="rId22"/>
    <p:sldId id="273" r:id="rId23"/>
    <p:sldId id="268" r:id="rId24"/>
    <p:sldId id="279" r:id="rId25"/>
    <p:sldId id="280" r:id="rId26"/>
    <p:sldId id="281" r:id="rId27"/>
    <p:sldId id="263" r:id="rId28"/>
    <p:sldId id="282" r:id="rId29"/>
    <p:sldId id="262" r:id="rId30"/>
    <p:sldId id="283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C88D-C01F-420F-ADD8-0A2340A7D38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40613-8B21-465E-8E5B-C811A7520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8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40613-8B21-465E-8E5B-C811A75204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8026-2A0D-47E4-B62C-0337A935F7C6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4257-B610-4ED6-9E0E-186A8E68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LC_KKxAuLQw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bach.de/ot/col_equilu/index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65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Use of </a:t>
            </a:r>
            <a:r>
              <a:rPr lang="en-US" b="1" dirty="0" err="1">
                <a:solidFill>
                  <a:schemeClr val="tx2"/>
                </a:solidFill>
              </a:rPr>
              <a:t>Isoluminant</a:t>
            </a:r>
            <a:r>
              <a:rPr lang="en-US" b="1" dirty="0">
                <a:solidFill>
                  <a:schemeClr val="tx2"/>
                </a:solidFill>
              </a:rPr>
              <a:t> Stimuli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Reveals Segregation of Functions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across the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 err="1">
                <a:solidFill>
                  <a:schemeClr val="accent2"/>
                </a:solidFill>
              </a:rPr>
              <a:t>M</a:t>
            </a:r>
            <a:r>
              <a:rPr lang="en-US" b="1" dirty="0" err="1">
                <a:solidFill>
                  <a:schemeClr val="tx2"/>
                </a:solidFill>
              </a:rPr>
              <a:t>agnocellular</a:t>
            </a:r>
            <a:r>
              <a:rPr lang="en-US" b="1" dirty="0">
                <a:solidFill>
                  <a:schemeClr val="tx2"/>
                </a:solidFill>
              </a:rPr>
              <a:t> vs. </a:t>
            </a:r>
            <a:r>
              <a:rPr lang="en-US" b="1" dirty="0" err="1">
                <a:solidFill>
                  <a:schemeClr val="accent2"/>
                </a:solidFill>
              </a:rPr>
              <a:t>P</a:t>
            </a:r>
            <a:r>
              <a:rPr lang="en-US" b="1" dirty="0" err="1">
                <a:solidFill>
                  <a:schemeClr val="tx2"/>
                </a:solidFill>
              </a:rPr>
              <a:t>arvocellular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Systems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Adjust Intensity of Green Stimulus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Until Luminance Flicker Minimized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562600"/>
            <a:ext cx="744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values of the Red and Green stimuli at the point of complete flicker fusion</a:t>
            </a:r>
          </a:p>
          <a:p>
            <a:pPr algn="ctr"/>
            <a:r>
              <a:rPr lang="en-US" dirty="0"/>
              <a:t>establishes the ISOLUMINANT POINT for the current observer.</a:t>
            </a:r>
          </a:p>
        </p:txBody>
      </p:sp>
    </p:spTree>
    <p:extLst>
      <p:ext uri="{BB962C8B-B14F-4D97-AF65-F5344CB8AC3E}">
        <p14:creationId xmlns:p14="http://schemas.microsoft.com/office/powerpoint/2010/main" val="292814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Depth/Size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 Constancy</a:t>
            </a:r>
          </a:p>
          <a:p>
            <a:r>
              <a:rPr lang="en-US" dirty="0" err="1"/>
              <a:t>Ponzo</a:t>
            </a:r>
            <a:r>
              <a:rPr lang="en-US" dirty="0"/>
              <a:t> Illusion</a:t>
            </a:r>
          </a:p>
          <a:p>
            <a:r>
              <a:rPr lang="en-US" dirty="0"/>
              <a:t>Muller-</a:t>
            </a:r>
            <a:r>
              <a:rPr lang="en-US" dirty="0" err="1"/>
              <a:t>Lyer</a:t>
            </a:r>
            <a:r>
              <a:rPr lang="en-US" dirty="0"/>
              <a:t> Illusion</a:t>
            </a:r>
          </a:p>
          <a:p>
            <a:r>
              <a:rPr lang="en-US" dirty="0"/>
              <a:t>Texture Gradients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Stereopsis</a:t>
            </a:r>
          </a:p>
          <a:p>
            <a:r>
              <a:rPr lang="en-US" dirty="0"/>
              <a:t>Motion Parallax</a:t>
            </a:r>
          </a:p>
        </p:txBody>
      </p:sp>
    </p:spTree>
    <p:extLst>
      <p:ext uri="{BB962C8B-B14F-4D97-AF65-F5344CB8AC3E}">
        <p14:creationId xmlns:p14="http://schemas.microsoft.com/office/powerpoint/2010/main" val="26959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Size Constancy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1289304"/>
            <a:ext cx="4261104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8"/>
            <a:ext cx="8229600" cy="792162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Ponzo</a:t>
            </a:r>
            <a:r>
              <a:rPr lang="en-US" b="1" dirty="0">
                <a:solidFill>
                  <a:schemeClr val="accent1"/>
                </a:solidFill>
              </a:rPr>
              <a:t> Illusion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5649433" cy="58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6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Müller-</a:t>
            </a:r>
            <a:r>
              <a:rPr lang="en-US" b="1" dirty="0" err="1">
                <a:solidFill>
                  <a:schemeClr val="accent1"/>
                </a:solidFill>
              </a:rPr>
              <a:t>Lyer</a:t>
            </a:r>
            <a:r>
              <a:rPr lang="en-US" b="1" dirty="0">
                <a:solidFill>
                  <a:schemeClr val="accent1"/>
                </a:solidFill>
              </a:rPr>
              <a:t> Illusion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1999"/>
            <a:ext cx="7772400" cy="59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Green-on-Red Stimulus Format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677025" cy="59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688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Depth/Distance from Texture Gradients</a:t>
            </a:r>
          </a:p>
        </p:txBody>
      </p:sp>
      <p:pic>
        <p:nvPicPr>
          <p:cNvPr id="3" name="Picture 2" descr="DepthFromTextureGradi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640" y="928290"/>
            <a:ext cx="5781960" cy="59297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Depth from Motion Parallax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3100" dirty="0">
                <a:hlinkClick r:id="rId2"/>
              </a:rPr>
              <a:t>(</a:t>
            </a:r>
            <a:r>
              <a:rPr lang="en-US" sz="3100" dirty="0" err="1">
                <a:hlinkClick r:id="rId2"/>
              </a:rPr>
              <a:t>Youtube</a:t>
            </a:r>
            <a:r>
              <a:rPr lang="en-US" sz="3100" dirty="0">
                <a:hlinkClick r:id="rId2"/>
              </a:rPr>
              <a:t> Demo)</a:t>
            </a:r>
            <a:endParaRPr lang="en-US" sz="3100" dirty="0"/>
          </a:p>
        </p:txBody>
      </p:sp>
      <p:pic>
        <p:nvPicPr>
          <p:cNvPr id="3" name="Picture 2" descr="DepthFromMotionParall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3621"/>
            <a:ext cx="9144000" cy="43619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2523393"/>
            <a:ext cx="8229600" cy="2438400"/>
          </a:xfrm>
        </p:spPr>
        <p:txBody>
          <a:bodyPr/>
          <a:lstStyle/>
          <a:p>
            <a:r>
              <a:rPr lang="en-US" dirty="0"/>
              <a:t>Structure from Motion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Synchronized Apparent Motion</a:t>
            </a:r>
            <a:br>
              <a:rPr lang="en-US" dirty="0"/>
            </a:br>
            <a:r>
              <a:rPr lang="en-US" dirty="0"/>
              <a:t>(Grouping by Proximate Motion)</a:t>
            </a:r>
          </a:p>
        </p:txBody>
      </p:sp>
    </p:spTree>
    <p:extLst>
      <p:ext uri="{BB962C8B-B14F-4D97-AF65-F5344CB8AC3E}">
        <p14:creationId xmlns:p14="http://schemas.microsoft.com/office/powerpoint/2010/main" val="412641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Structure from Coherent Motion</a:t>
            </a:r>
          </a:p>
        </p:txBody>
      </p:sp>
      <p:pic>
        <p:nvPicPr>
          <p:cNvPr id="5" name="Picture 4" descr="StructureFromMo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117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562600"/>
            <a:ext cx="527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http://www.michaelbach.de/ot/col_equilu/index.html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025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Properties of M vs. P Neurons</a:t>
            </a:r>
          </a:p>
        </p:txBody>
      </p:sp>
      <p:pic>
        <p:nvPicPr>
          <p:cNvPr id="3" name="Picture 2" descr="Tab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57488"/>
            <a:ext cx="9144000" cy="31813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Grouping by Motion</a:t>
            </a:r>
          </a:p>
        </p:txBody>
      </p:sp>
      <p:pic>
        <p:nvPicPr>
          <p:cNvPr id="3" name="Picture 2" descr="MotionPai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69760"/>
            <a:ext cx="9144000" cy="4550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7010" y="6172200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7610" y="6183868"/>
            <a:ext cx="96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Frame-2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Grouping by Motion</a:t>
            </a:r>
          </a:p>
        </p:txBody>
      </p:sp>
      <p:pic>
        <p:nvPicPr>
          <p:cNvPr id="3" name="Picture 2" descr="MotionPai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1443"/>
            <a:ext cx="9144000" cy="45951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dirty="0"/>
              <a:t>Grouping by Motion</a:t>
            </a:r>
          </a:p>
        </p:txBody>
      </p:sp>
      <p:pic>
        <p:nvPicPr>
          <p:cNvPr id="3" name="Picture 2" descr="dotPairs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Grouping by Motion</a:t>
            </a:r>
          </a:p>
        </p:txBody>
      </p:sp>
      <p:pic>
        <p:nvPicPr>
          <p:cNvPr id="3" name="Picture 2" descr="MotionPair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0" y="1054100"/>
            <a:ext cx="4993085" cy="5727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Figure/Ground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438400"/>
          </a:xfrm>
        </p:spPr>
        <p:txBody>
          <a:bodyPr/>
          <a:lstStyle/>
          <a:p>
            <a:r>
              <a:rPr lang="en-US" dirty="0"/>
              <a:t>Rubin’s Vase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Subjective Contours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Kaniza</a:t>
            </a:r>
            <a:r>
              <a:rPr lang="en-US" dirty="0"/>
              <a:t> figures)</a:t>
            </a:r>
          </a:p>
        </p:txBody>
      </p:sp>
    </p:spTree>
    <p:extLst>
      <p:ext uri="{BB962C8B-B14F-4D97-AF65-F5344CB8AC3E}">
        <p14:creationId xmlns:p14="http://schemas.microsoft.com/office/powerpoint/2010/main" val="430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4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Rubin’s Vase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86" y="762000"/>
            <a:ext cx="5013314" cy="59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3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Subjective Contours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481667" cy="56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2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Subjective Contours</a:t>
            </a:r>
          </a:p>
        </p:txBody>
      </p:sp>
      <p:pic>
        <p:nvPicPr>
          <p:cNvPr id="3" name="Picture 2" descr="IllusoryConto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0" y="1384300"/>
            <a:ext cx="8902700" cy="5397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Object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819400"/>
          </a:xfrm>
        </p:spPr>
        <p:txBody>
          <a:bodyPr/>
          <a:lstStyle/>
          <a:p>
            <a:r>
              <a:rPr lang="en-US" dirty="0"/>
              <a:t>Binding Primitive Features into Objects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Grouping by </a:t>
            </a:r>
            <a:r>
              <a:rPr lang="en-US" dirty="0" err="1"/>
              <a:t>Colinearity</a:t>
            </a:r>
            <a:br>
              <a:rPr lang="en-US" dirty="0"/>
            </a:br>
            <a:r>
              <a:rPr lang="en-US" dirty="0"/>
              <a:t>(AI: “Block World”)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9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Grouping by </a:t>
            </a:r>
            <a:r>
              <a:rPr lang="en-US" b="1" dirty="0" err="1">
                <a:solidFill>
                  <a:schemeClr val="accent1"/>
                </a:solidFill>
              </a:rPr>
              <a:t>Colinearity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/>
              <a:t>(“Block World”)</a:t>
            </a:r>
          </a:p>
        </p:txBody>
      </p:sp>
      <p:pic>
        <p:nvPicPr>
          <p:cNvPr id="3" name="Picture 2" descr="GroupingByColinear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639" y="1293519"/>
            <a:ext cx="6303561" cy="51834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Contrast Sensitivity</a:t>
            </a:r>
          </a:p>
        </p:txBody>
      </p:sp>
      <p:pic>
        <p:nvPicPr>
          <p:cNvPr id="3" name="Picture 2" descr="ContrastSensitivity-Mv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122" y="990600"/>
            <a:ext cx="6359278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301" y="0"/>
            <a:ext cx="71293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800" y="1828800"/>
            <a:ext cx="2971800" cy="3124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P-System</a:t>
            </a:r>
            <a:br>
              <a:rPr lang="en-US" sz="3600" dirty="0"/>
            </a:br>
            <a:r>
              <a:rPr lang="en-US" sz="3600" dirty="0"/>
              <a:t>Resolves</a:t>
            </a:r>
            <a:br>
              <a:rPr lang="en-US" sz="3600" dirty="0"/>
            </a:br>
            <a:r>
              <a:rPr lang="en-US" sz="3600" dirty="0"/>
              <a:t>Many</a:t>
            </a:r>
            <a:br>
              <a:rPr lang="en-US" sz="3600" dirty="0"/>
            </a:br>
            <a:r>
              <a:rPr lang="en-US" sz="3600" dirty="0"/>
              <a:t>Levels of Gray</a:t>
            </a:r>
          </a:p>
        </p:txBody>
      </p:sp>
      <p:pic>
        <p:nvPicPr>
          <p:cNvPr id="4" name="Picture 3" descr="babeGr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5600"/>
            <a:ext cx="5740400" cy="614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be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5600"/>
            <a:ext cx="5740400" cy="6146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19800" y="1828800"/>
            <a:ext cx="29718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-System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Resolves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Few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Levels of Gray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Isoluminant</a:t>
            </a:r>
            <a:r>
              <a:rPr lang="en-US" b="1" dirty="0"/>
              <a:t> Stimulus Paradigm</a:t>
            </a:r>
          </a:p>
        </p:txBody>
      </p:sp>
      <p:pic>
        <p:nvPicPr>
          <p:cNvPr id="3" name="Picture 2" descr="IsoluminantPhot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656" y="951935"/>
            <a:ext cx="6338744" cy="49541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Flicker Photometry Stimuli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Counter-Phase Red/Green Flicker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Increase Flicker Rate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Until Color Fusion Threshold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9706" y="5682734"/>
            <a:ext cx="464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 fusion threshold usually around 12-15 Hz.</a:t>
            </a:r>
          </a:p>
        </p:txBody>
      </p:sp>
    </p:spTree>
    <p:extLst>
      <p:ext uri="{BB962C8B-B14F-4D97-AF65-F5344CB8AC3E}">
        <p14:creationId xmlns:p14="http://schemas.microsoft.com/office/powerpoint/2010/main" val="292814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249</Words>
  <Application>Microsoft Office PowerPoint</Application>
  <PresentationFormat>On-screen Show (4:3)</PresentationFormat>
  <Paragraphs>49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Use of Isoluminant Stimuli Reveals Segregation of Functions across the Magnocellular vs. Parvocellular Systems  </vt:lpstr>
      <vt:lpstr>Properties of M vs. P Neurons</vt:lpstr>
      <vt:lpstr>Contrast Sensitivity</vt:lpstr>
      <vt:lpstr>P-System Resolves Many Levels of Gray</vt:lpstr>
      <vt:lpstr>PowerPoint Presentation</vt:lpstr>
      <vt:lpstr>Isoluminant Stimulus Paradigm</vt:lpstr>
      <vt:lpstr>Flicker Photometry Stimuli</vt:lpstr>
      <vt:lpstr>Counter-Phase Red/Green Flicker</vt:lpstr>
      <vt:lpstr>Increase Flicker Rate  Until Color Fusion Threshold</vt:lpstr>
      <vt:lpstr>Adjust Intensity of Green Stimulus Until Luminance Flicker Minimized</vt:lpstr>
      <vt:lpstr>Depth/Size Scaling</vt:lpstr>
      <vt:lpstr>Size Constancy</vt:lpstr>
      <vt:lpstr>Ponzo Illusion</vt:lpstr>
      <vt:lpstr>Müller-Lyer Illusion</vt:lpstr>
      <vt:lpstr>Green-on-Red Stimulus Format</vt:lpstr>
      <vt:lpstr>Depth/Distance from Texture Gradients</vt:lpstr>
      <vt:lpstr>Depth from Motion Parallax (Youtube Demo)</vt:lpstr>
      <vt:lpstr>Motion Analysis</vt:lpstr>
      <vt:lpstr>Structure from Coherent Motion</vt:lpstr>
      <vt:lpstr>Grouping by Motion</vt:lpstr>
      <vt:lpstr>Grouping by Motion</vt:lpstr>
      <vt:lpstr>Grouping by Motion</vt:lpstr>
      <vt:lpstr>Grouping by Motion</vt:lpstr>
      <vt:lpstr>Figure/Ground Segregation</vt:lpstr>
      <vt:lpstr>Rubin’s Vase</vt:lpstr>
      <vt:lpstr>Subjective Contours</vt:lpstr>
      <vt:lpstr>Subjective Contours</vt:lpstr>
      <vt:lpstr>Object Perception</vt:lpstr>
      <vt:lpstr>Grouping by Colinearity (“Block World”)</vt:lpstr>
      <vt:lpstr>Appendix</vt:lpstr>
      <vt:lpstr>PowerPoint Presentation</vt:lpstr>
    </vt:vector>
  </TitlesOfParts>
  <Company>University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schieber</dc:creator>
  <cp:lastModifiedBy>Schieber, Frank</cp:lastModifiedBy>
  <cp:revision>35</cp:revision>
  <dcterms:created xsi:type="dcterms:W3CDTF">2011-09-24T14:52:29Z</dcterms:created>
  <dcterms:modified xsi:type="dcterms:W3CDTF">2020-02-18T17:36:15Z</dcterms:modified>
</cp:coreProperties>
</file>