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1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917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07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2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6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4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72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99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5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8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7CFFE-427C-400C-86D5-CEF4C7948B52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4B44E-43B9-4CA1-88A6-BE45C9ED4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2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1"/>
                </a:solidFill>
              </a:rPr>
              <a:t>DRL Induced Glare</a:t>
            </a:r>
            <a:endParaRPr lang="en-US" sz="6000" b="1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Analytical Study of the Effects</a:t>
            </a:r>
          </a:p>
          <a:p>
            <a:r>
              <a:rPr lang="en-US" dirty="0"/>
              <a:t>o</a:t>
            </a:r>
            <a:r>
              <a:rPr lang="en-US" dirty="0" smtClean="0"/>
              <a:t>f Peak Luminous Intensity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97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Influence of Veiling Luminance</a:t>
            </a:r>
            <a:br>
              <a:rPr lang="en-US" b="1" dirty="0" smtClean="0">
                <a:solidFill>
                  <a:schemeClr val="accent1"/>
                </a:solidFill>
              </a:rPr>
            </a:br>
            <a:r>
              <a:rPr lang="en-US" sz="3200" dirty="0" smtClean="0"/>
              <a:t>(Reduction of Retinal Contrast/Visibility)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685800" y="1981200"/>
            <a:ext cx="7086600" cy="748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aseline="30000" dirty="0" smtClean="0"/>
              <a:t>Nominal Contrast  </a:t>
            </a:r>
            <a:r>
              <a:rPr lang="en-US" sz="3200" baseline="30000" dirty="0"/>
              <a:t>=  </a:t>
            </a:r>
            <a:r>
              <a:rPr lang="en-US" sz="3200" baseline="30000" dirty="0" err="1"/>
              <a:t>L</a:t>
            </a:r>
            <a:r>
              <a:rPr lang="en-US" sz="3200" baseline="-25000" dirty="0" err="1"/>
              <a:t>target</a:t>
            </a:r>
            <a:r>
              <a:rPr lang="en-US" sz="3200" baseline="30000" dirty="0"/>
              <a:t> – </a:t>
            </a:r>
            <a:r>
              <a:rPr lang="en-US" sz="3200" baseline="30000" dirty="0" err="1"/>
              <a:t>L</a:t>
            </a:r>
            <a:r>
              <a:rPr lang="en-US" sz="3200" baseline="-25000" dirty="0" err="1"/>
              <a:t>background</a:t>
            </a:r>
            <a:r>
              <a:rPr lang="en-US" sz="3200" baseline="30000" dirty="0"/>
              <a:t> / </a:t>
            </a:r>
            <a:r>
              <a:rPr lang="en-US" sz="3200" baseline="30000" dirty="0" err="1"/>
              <a:t>L</a:t>
            </a:r>
            <a:r>
              <a:rPr lang="en-US" sz="3200" baseline="-25000" dirty="0" err="1"/>
              <a:t>background</a:t>
            </a:r>
            <a:endParaRPr lang="en-US" sz="3200" baseline="30000" dirty="0"/>
          </a:p>
          <a:p>
            <a:r>
              <a:rPr lang="en-US" sz="3200" baseline="30000" dirty="0"/>
              <a:t> </a:t>
            </a:r>
          </a:p>
        </p:txBody>
      </p:sp>
      <p:pic>
        <p:nvPicPr>
          <p:cNvPr id="2050" name="Picture 2" descr="FIG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352800"/>
            <a:ext cx="7998544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Effects of Glare upon Contrast Sensitivity</a:t>
            </a:r>
            <a:br>
              <a:rPr lang="en-US" b="1" dirty="0" smtClean="0">
                <a:solidFill>
                  <a:schemeClr val="accent1"/>
                </a:solidFill>
              </a:rPr>
            </a:br>
            <a:r>
              <a:rPr lang="en-US" dirty="0" smtClean="0"/>
              <a:t>(Due to Veiling Luminance)</a:t>
            </a:r>
            <a:endParaRPr lang="en-US" dirty="0"/>
          </a:p>
        </p:txBody>
      </p:sp>
      <p:pic>
        <p:nvPicPr>
          <p:cNvPr id="3074" name="Picture 2" descr="FIG2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81400"/>
            <a:ext cx="7187124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" y="17526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Threshold </a:t>
            </a:r>
            <a:r>
              <a:rPr lang="en-US" sz="2400" baseline="-25000" dirty="0" smtClean="0"/>
              <a:t>elevation</a:t>
            </a:r>
            <a:r>
              <a:rPr lang="en-US" sz="2400" dirty="0" smtClean="0"/>
              <a:t> = Retinal Contrast without Glare 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124200" y="2214265"/>
            <a:ext cx="3733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222667" y="2209800"/>
            <a:ext cx="3536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Retinal Contrast with Glare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1% Contrast Elevation Factor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4098" name="Picture 2" descr="FIG2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724400"/>
            <a:ext cx="7839322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1362808"/>
            <a:ext cx="797808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Blackwell (1946) showed that small and mid-size objects in the</a:t>
            </a:r>
          </a:p>
          <a:p>
            <a:r>
              <a:rPr lang="en-US" sz="2400" dirty="0"/>
              <a:t>r</a:t>
            </a:r>
            <a:r>
              <a:rPr lang="en-US" sz="2400" dirty="0" smtClean="0"/>
              <a:t>oadway environment can be detected at a contrast of 1%</a:t>
            </a:r>
          </a:p>
          <a:p>
            <a:r>
              <a:rPr lang="en-US" sz="2400" dirty="0"/>
              <a:t>a</a:t>
            </a:r>
            <a:r>
              <a:rPr lang="en-US" sz="2400" dirty="0" smtClean="0"/>
              <a:t>cross a broad range of </a:t>
            </a:r>
            <a:r>
              <a:rPr lang="en-US" sz="2400" dirty="0" err="1" smtClean="0"/>
              <a:t>photopic</a:t>
            </a:r>
            <a:r>
              <a:rPr lang="en-US" sz="2400" dirty="0" smtClean="0"/>
              <a:t> luminance levels.</a:t>
            </a:r>
          </a:p>
          <a:p>
            <a:endParaRPr lang="en-US" sz="2400" dirty="0"/>
          </a:p>
          <a:p>
            <a:r>
              <a:rPr lang="en-US" sz="2400" dirty="0" smtClean="0"/>
              <a:t>The effect of </a:t>
            </a:r>
            <a:r>
              <a:rPr lang="en-US" sz="2400" u="sng" dirty="0" smtClean="0"/>
              <a:t>veiling retinal luminance </a:t>
            </a:r>
            <a:r>
              <a:rPr lang="en-US" sz="2400" dirty="0" smtClean="0"/>
              <a:t>upon this nominal</a:t>
            </a:r>
          </a:p>
          <a:p>
            <a:r>
              <a:rPr lang="en-US" sz="2400" dirty="0"/>
              <a:t>d</a:t>
            </a:r>
            <a:r>
              <a:rPr lang="en-US" sz="2400" dirty="0" smtClean="0"/>
              <a:t>etection threshold can be estimated as follows: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" y="1701800"/>
            <a:ext cx="7491413" cy="454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Glare Illumination:</a:t>
            </a:r>
            <a:br>
              <a:rPr lang="en-US" b="1" dirty="0" smtClean="0">
                <a:solidFill>
                  <a:schemeClr val="accent1"/>
                </a:solidFill>
              </a:rPr>
            </a:br>
            <a:r>
              <a:rPr lang="en-US" b="1" dirty="0" smtClean="0">
                <a:solidFill>
                  <a:schemeClr val="accent1"/>
                </a:solidFill>
              </a:rPr>
              <a:t>Viewing Distance &amp; DRL Intensity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48200" y="3048000"/>
            <a:ext cx="3048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Alternate Process 2"/>
          <p:cNvSpPr/>
          <p:nvPr/>
        </p:nvSpPr>
        <p:spPr>
          <a:xfrm>
            <a:off x="2590800" y="5105400"/>
            <a:ext cx="2057400" cy="381000"/>
          </a:xfrm>
          <a:prstGeom prst="flowChartAlternate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1524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Disability Glare Drops Rapidly</a:t>
            </a:r>
            <a:br>
              <a:rPr lang="en-US" b="1" dirty="0" smtClean="0">
                <a:solidFill>
                  <a:schemeClr val="accent1"/>
                </a:solidFill>
              </a:rPr>
            </a:br>
            <a:r>
              <a:rPr lang="en-US" b="1" dirty="0" smtClean="0">
                <a:solidFill>
                  <a:schemeClr val="accent1"/>
                </a:solidFill>
              </a:rPr>
              <a:t>with Increasing Luminance Adaptation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7170" name="Picture 2" descr="ELEV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6400"/>
            <a:ext cx="6513063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486400" y="1981200"/>
            <a:ext cx="3276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Conclusion</a:t>
            </a:r>
            <a:r>
              <a:rPr lang="en-US" sz="2400" dirty="0" smtClean="0"/>
              <a:t>:</a:t>
            </a:r>
          </a:p>
          <a:p>
            <a:endParaRPr lang="en-US" sz="2400" dirty="0"/>
          </a:p>
          <a:p>
            <a:r>
              <a:rPr lang="en-US" sz="2400" dirty="0" smtClean="0"/>
              <a:t>DRLs can cause some </a:t>
            </a:r>
          </a:p>
          <a:p>
            <a:r>
              <a:rPr lang="en-US" sz="2400" dirty="0" smtClean="0"/>
              <a:t>“disability” at nighttime</a:t>
            </a:r>
          </a:p>
          <a:p>
            <a:r>
              <a:rPr lang="en-US" sz="2400" dirty="0"/>
              <a:t>b</a:t>
            </a:r>
            <a:r>
              <a:rPr lang="en-US" sz="2400" dirty="0" smtClean="0"/>
              <a:t>ut not between</a:t>
            </a:r>
          </a:p>
          <a:p>
            <a:r>
              <a:rPr lang="en-US" sz="2400" dirty="0"/>
              <a:t>d</a:t>
            </a:r>
            <a:r>
              <a:rPr lang="en-US" sz="2400" dirty="0" smtClean="0"/>
              <a:t>usk and dawn.</a:t>
            </a:r>
          </a:p>
          <a:p>
            <a:endParaRPr lang="en-US" sz="2400" dirty="0"/>
          </a:p>
          <a:p>
            <a:r>
              <a:rPr lang="en-US" sz="2400" dirty="0" smtClean="0"/>
              <a:t>But…What about</a:t>
            </a:r>
          </a:p>
          <a:p>
            <a:r>
              <a:rPr lang="en-US" sz="2400" dirty="0" smtClean="0"/>
              <a:t>“discomfort” glare?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Discomfort Glare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1752600"/>
            <a:ext cx="4114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u="sng" dirty="0" err="1" smtClean="0"/>
              <a:t>deBoer</a:t>
            </a:r>
            <a:r>
              <a:rPr lang="en-US" sz="2000" u="sng" dirty="0" smtClean="0"/>
              <a:t> Subjective Rating Scale</a:t>
            </a:r>
          </a:p>
          <a:p>
            <a:pPr lvl="1"/>
            <a:r>
              <a:rPr lang="en-US" sz="2000" dirty="0" smtClean="0"/>
              <a:t>	</a:t>
            </a:r>
          </a:p>
          <a:p>
            <a:pPr lvl="1"/>
            <a:r>
              <a:rPr lang="en-US" sz="2000" dirty="0" smtClean="0"/>
              <a:t>	1   Unbearable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2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3   Disturbing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4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5   Just Acceptable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6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7   Satisfactory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8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9   Just </a:t>
            </a:r>
            <a:r>
              <a:rPr lang="en-US" sz="2000" dirty="0" err="1" smtClean="0"/>
              <a:t>Noticable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Schmidt-</a:t>
            </a:r>
            <a:r>
              <a:rPr lang="en-US" dirty="0" err="1" smtClean="0"/>
              <a:t>Claussen</a:t>
            </a:r>
            <a:r>
              <a:rPr lang="en-US" dirty="0" smtClean="0"/>
              <a:t> &amp; Bindles (1974)</a:t>
            </a:r>
            <a:br>
              <a:rPr lang="en-US" dirty="0" smtClean="0"/>
            </a:br>
            <a:r>
              <a:rPr lang="en-US" b="1" dirty="0" smtClean="0">
                <a:solidFill>
                  <a:schemeClr val="accent1"/>
                </a:solidFill>
              </a:rPr>
              <a:t>Disability Glare Model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8194" name="Picture 2" descr="FIG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05000"/>
            <a:ext cx="6998114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12954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deBoer</a:t>
            </a:r>
            <a:r>
              <a:rPr lang="en-US" dirty="0" smtClean="0">
                <a:solidFill>
                  <a:schemeClr val="accent1"/>
                </a:solidFill>
              </a:rPr>
              <a:t> Discomfort Glare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DRL=1500 cd</a:t>
            </a:r>
            <a:r>
              <a:rPr lang="en-US" dirty="0" smtClean="0"/>
              <a:t>; Changing Adaptation Level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57400"/>
            <a:ext cx="619374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29200" y="2145268"/>
            <a:ext cx="1762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Adaptation Level</a:t>
            </a:r>
            <a:endParaRPr lang="en-US" u="sng" dirty="0"/>
          </a:p>
        </p:txBody>
      </p:sp>
      <p:sp>
        <p:nvSpPr>
          <p:cNvPr id="4" name="Left Arrow 3"/>
          <p:cNvSpPr/>
          <p:nvPr/>
        </p:nvSpPr>
        <p:spPr>
          <a:xfrm>
            <a:off x="6324600" y="2514600"/>
            <a:ext cx="381000" cy="2423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>
            <a:off x="6324600" y="3110484"/>
            <a:ext cx="381000" cy="2423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81800" y="2438400"/>
            <a:ext cx="1477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Day/Clear Sky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81800" y="3048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Dusk/Dawn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9067800" cy="12192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deBoer</a:t>
            </a:r>
            <a:r>
              <a:rPr lang="en-US" dirty="0" smtClean="0">
                <a:solidFill>
                  <a:schemeClr val="accent1"/>
                </a:solidFill>
              </a:rPr>
              <a:t> Discomfort Glare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DRL=3000 cd</a:t>
            </a:r>
            <a:r>
              <a:rPr lang="en-US" dirty="0" smtClean="0"/>
              <a:t>; Changing Adaptation Level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400"/>
            <a:ext cx="663517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12192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deBoer</a:t>
            </a:r>
            <a:r>
              <a:rPr lang="en-US" dirty="0" smtClean="0">
                <a:solidFill>
                  <a:schemeClr val="accent1"/>
                </a:solidFill>
              </a:rPr>
              <a:t> Discomfort Glare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DRL=5000 cd</a:t>
            </a:r>
            <a:r>
              <a:rPr lang="en-US" dirty="0" smtClean="0"/>
              <a:t>; Changing Adaptation Level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092768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47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NHTSA Proposed Rulemaking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August 7, 1998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1828800" y="2590800"/>
            <a:ext cx="5334000" cy="2903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aseline="30000" dirty="0"/>
              <a:t> </a:t>
            </a:r>
          </a:p>
          <a:p>
            <a:r>
              <a:rPr lang="en-US" sz="3200" baseline="30000" dirty="0"/>
              <a:t>Federal Motor Vehicle Safety Standard 108:</a:t>
            </a:r>
          </a:p>
          <a:p>
            <a:r>
              <a:rPr lang="en-US" sz="3200" baseline="30000" dirty="0"/>
              <a:t>Lamps, Reflective Devices and Assoc. Equip.</a:t>
            </a:r>
          </a:p>
          <a:p>
            <a:r>
              <a:rPr lang="en-US" sz="3200" baseline="30000" dirty="0"/>
              <a:t> </a:t>
            </a:r>
          </a:p>
          <a:p>
            <a:r>
              <a:rPr lang="en-US" sz="3200" u="sng" baseline="30000" dirty="0"/>
              <a:t>Proposed Rule Change</a:t>
            </a:r>
            <a:r>
              <a:rPr lang="en-US" sz="3200" baseline="30000" dirty="0"/>
              <a:t>:</a:t>
            </a:r>
          </a:p>
          <a:p>
            <a:r>
              <a:rPr lang="en-US" sz="3200" baseline="30000" dirty="0"/>
              <a:t> </a:t>
            </a:r>
          </a:p>
          <a:p>
            <a:r>
              <a:rPr lang="en-US" sz="3200" baseline="30000" dirty="0"/>
              <a:t>Reduction in the maximum permitted</a:t>
            </a:r>
          </a:p>
          <a:p>
            <a:r>
              <a:rPr lang="en-US" sz="3200" baseline="30000" dirty="0" smtClean="0"/>
              <a:t>luminous </a:t>
            </a:r>
            <a:r>
              <a:rPr lang="en-US" sz="3200" baseline="30000" dirty="0"/>
              <a:t>intensity for vehicle daytime</a:t>
            </a:r>
          </a:p>
          <a:p>
            <a:r>
              <a:rPr lang="en-US" sz="3200" baseline="30000" dirty="0" smtClean="0"/>
              <a:t>running </a:t>
            </a:r>
            <a:r>
              <a:rPr lang="en-US" sz="3200" baseline="30000" dirty="0"/>
              <a:t>lights [DRLs]</a:t>
            </a:r>
          </a:p>
        </p:txBody>
      </p:sp>
    </p:spTree>
    <p:extLst>
      <p:ext uri="{BB962C8B-B14F-4D97-AF65-F5344CB8AC3E}">
        <p14:creationId xmlns:p14="http://schemas.microsoft.com/office/powerpoint/2010/main" val="69297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deBoer</a:t>
            </a:r>
            <a:r>
              <a:rPr lang="en-US" dirty="0" smtClean="0">
                <a:solidFill>
                  <a:schemeClr val="accent1"/>
                </a:solidFill>
              </a:rPr>
              <a:t> Discomfort Glare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DRL=7000 cd</a:t>
            </a:r>
            <a:r>
              <a:rPr lang="en-US" dirty="0" smtClean="0"/>
              <a:t>; Changing Adaptation Level</a:t>
            </a:r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447" y="1600200"/>
            <a:ext cx="7188398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Saturn Special Case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Alternator Over voltage =&gt; </a:t>
            </a:r>
            <a:r>
              <a:rPr lang="en-US" b="1" dirty="0" smtClean="0">
                <a:solidFill>
                  <a:schemeClr val="accent1"/>
                </a:solidFill>
              </a:rPr>
              <a:t>10,000 cd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95400"/>
            <a:ext cx="7878123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41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DRL Discomfort Borderlines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372" y="1795462"/>
            <a:ext cx="6963628" cy="437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41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European Glare Sensitivity?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14338" name="Picture 2" descr="VALID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39861"/>
            <a:ext cx="6629400" cy="4418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41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9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DRL Intensity &gt; 2000 cd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Small Gains in Visibility</a:t>
            </a:r>
            <a:br>
              <a:rPr lang="en-US" sz="3600" dirty="0" smtClean="0"/>
            </a:br>
            <a:r>
              <a:rPr lang="en-US" sz="3600" dirty="0" smtClean="0"/>
              <a:t>Large Increases in Discomfort</a:t>
            </a:r>
            <a:endParaRPr lang="en-US" dirty="0"/>
          </a:p>
        </p:txBody>
      </p:sp>
      <p:pic>
        <p:nvPicPr>
          <p:cNvPr id="15362" name="Picture 2" descr="BENEF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752600"/>
            <a:ext cx="7162800" cy="4774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41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Rational for Proposed Rulemaking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2133600"/>
            <a:ext cx="7315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aseline="30000" dirty="0"/>
          </a:p>
          <a:p>
            <a:r>
              <a:rPr lang="en-US" baseline="30000" dirty="0"/>
              <a:t> </a:t>
            </a:r>
          </a:p>
          <a:p>
            <a:r>
              <a:rPr lang="en-US" baseline="30000" dirty="0"/>
              <a:t>	</a:t>
            </a:r>
            <a:r>
              <a:rPr lang="en-US" sz="3600" baseline="30000" dirty="0"/>
              <a:t>400+ complaints re: excessive glare</a:t>
            </a:r>
          </a:p>
          <a:p>
            <a:r>
              <a:rPr lang="en-US" sz="3600" baseline="30000" dirty="0"/>
              <a:t>	from U.S. public on file</a:t>
            </a:r>
          </a:p>
          <a:p>
            <a:r>
              <a:rPr lang="en-US" sz="3600" baseline="30000" dirty="0"/>
              <a:t>	(N.B. Virtually no complaints in Canada)</a:t>
            </a:r>
          </a:p>
          <a:p>
            <a:r>
              <a:rPr lang="en-US" sz="3600" baseline="30000" dirty="0"/>
              <a:t> </a:t>
            </a:r>
          </a:p>
          <a:p>
            <a:r>
              <a:rPr lang="en-US" sz="3600" baseline="30000" dirty="0"/>
              <a:t>	“This action is intended to provide the</a:t>
            </a:r>
          </a:p>
          <a:p>
            <a:r>
              <a:rPr lang="en-US" sz="3600" baseline="30000" dirty="0"/>
              <a:t>	public with </a:t>
            </a:r>
            <a:r>
              <a:rPr lang="en-US" sz="3600" u="sng" baseline="30000" dirty="0"/>
              <a:t>all</a:t>
            </a:r>
            <a:r>
              <a:rPr lang="en-US" sz="3600" baseline="30000" dirty="0"/>
              <a:t> the conspicuity benefits of</a:t>
            </a:r>
          </a:p>
          <a:p>
            <a:r>
              <a:rPr lang="en-US" sz="3600" baseline="30000" dirty="0"/>
              <a:t>	DRL’s while reducing glare”</a:t>
            </a:r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U.S. DRL Intensity Specification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2209800"/>
            <a:ext cx="73152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/>
              <a:t>Current Maximum</a:t>
            </a:r>
            <a:r>
              <a:rPr lang="en-US" sz="2800" b="1" dirty="0"/>
              <a:t>:		7000 </a:t>
            </a:r>
            <a:r>
              <a:rPr lang="en-US" sz="2800" b="1" dirty="0" smtClean="0"/>
              <a:t>cd</a:t>
            </a:r>
          </a:p>
          <a:p>
            <a:endParaRPr lang="en-US" b="1" dirty="0"/>
          </a:p>
          <a:p>
            <a:r>
              <a:rPr lang="en-US" baseline="30000" dirty="0"/>
              <a:t> </a:t>
            </a:r>
            <a:endParaRPr lang="en-US" sz="3600" baseline="30000" dirty="0"/>
          </a:p>
          <a:p>
            <a:r>
              <a:rPr lang="en-US" sz="3600" baseline="30000" dirty="0"/>
              <a:t>	</a:t>
            </a:r>
            <a:r>
              <a:rPr lang="en-US" sz="3600" baseline="30000" dirty="0">
                <a:sym typeface="Symbol"/>
              </a:rPr>
              <a:t></a:t>
            </a:r>
            <a:r>
              <a:rPr lang="en-US" sz="3600" baseline="30000" dirty="0"/>
              <a:t> compatible with Canadian specification</a:t>
            </a:r>
          </a:p>
          <a:p>
            <a:r>
              <a:rPr lang="en-US" sz="3600" baseline="30000" dirty="0"/>
              <a:t>	</a:t>
            </a:r>
            <a:r>
              <a:rPr lang="en-US" sz="3600" baseline="30000" dirty="0">
                <a:sym typeface="Symbol"/>
              </a:rPr>
              <a:t></a:t>
            </a:r>
            <a:r>
              <a:rPr lang="en-US" sz="3600" baseline="30000" dirty="0"/>
              <a:t> compatible with high-beam headlamps</a:t>
            </a:r>
          </a:p>
          <a:p>
            <a:r>
              <a:rPr lang="en-US" sz="3600" baseline="30000" dirty="0"/>
              <a:t>	   operated at half voltage</a:t>
            </a:r>
          </a:p>
          <a:p>
            <a:r>
              <a:rPr lang="en-US" sz="3600" baseline="30000" dirty="0"/>
              <a:t>	</a:t>
            </a:r>
            <a:r>
              <a:rPr lang="en-US" sz="3600" baseline="30000" dirty="0">
                <a:sym typeface="Symbol"/>
              </a:rPr>
              <a:t></a:t>
            </a:r>
            <a:r>
              <a:rPr lang="en-US" sz="3600" baseline="30000" dirty="0"/>
              <a:t> 34-inch maximum mounting height</a:t>
            </a:r>
          </a:p>
          <a:p>
            <a:r>
              <a:rPr lang="en-US" sz="3600" baseline="30000" dirty="0"/>
              <a:t>	   (else 3000 cd – rearview mirror glare)</a:t>
            </a:r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0" y="2286000"/>
            <a:ext cx="6400800" cy="2903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u="sng" baseline="30000" dirty="0"/>
              <a:t>Proposed Maximum</a:t>
            </a:r>
            <a:r>
              <a:rPr lang="en-US" sz="3200" baseline="30000" dirty="0"/>
              <a:t>:	3000 cd (Phase I)</a:t>
            </a:r>
          </a:p>
          <a:p>
            <a:r>
              <a:rPr lang="en-US" sz="3200" baseline="30000" dirty="0"/>
              <a:t>		</a:t>
            </a:r>
            <a:r>
              <a:rPr lang="en-US" sz="3200" baseline="30000" dirty="0" smtClean="0"/>
              <a:t>	1500 </a:t>
            </a:r>
            <a:r>
              <a:rPr lang="en-US" sz="3200" baseline="30000" dirty="0"/>
              <a:t>cd (Phase II)</a:t>
            </a:r>
          </a:p>
          <a:p>
            <a:r>
              <a:rPr lang="en-US" baseline="30000" dirty="0"/>
              <a:t> </a:t>
            </a:r>
            <a:endParaRPr lang="en-US" sz="3200" baseline="30000" dirty="0"/>
          </a:p>
          <a:p>
            <a:r>
              <a:rPr lang="en-US" sz="3200" baseline="30000" dirty="0"/>
              <a:t>	</a:t>
            </a:r>
            <a:r>
              <a:rPr lang="en-US" sz="3200" baseline="30000" dirty="0">
                <a:sym typeface="Symbol"/>
              </a:rPr>
              <a:t></a:t>
            </a:r>
            <a:r>
              <a:rPr lang="en-US" sz="3200" baseline="30000" dirty="0"/>
              <a:t> demonstrated “conspicuity” benefits under</a:t>
            </a:r>
          </a:p>
          <a:p>
            <a:r>
              <a:rPr lang="en-US" sz="3200" baseline="30000" dirty="0"/>
              <a:t>	   high ambient daytime illumination</a:t>
            </a:r>
          </a:p>
          <a:p>
            <a:r>
              <a:rPr lang="en-US" sz="3200" baseline="30000" dirty="0"/>
              <a:t>	   (based on “search conspicuity” paradigms</a:t>
            </a:r>
            <a:r>
              <a:rPr lang="en-US" sz="3200" baseline="30000" dirty="0" smtClean="0"/>
              <a:t>)</a:t>
            </a:r>
            <a:br>
              <a:rPr lang="en-US" sz="3200" baseline="30000" dirty="0" smtClean="0"/>
            </a:br>
            <a:endParaRPr lang="en-US" sz="3200" baseline="30000" dirty="0"/>
          </a:p>
          <a:p>
            <a:r>
              <a:rPr lang="en-US" sz="3200" baseline="30000" dirty="0"/>
              <a:t>	</a:t>
            </a:r>
            <a:r>
              <a:rPr lang="en-US" sz="3200" baseline="30000" dirty="0">
                <a:sym typeface="Symbol"/>
              </a:rPr>
              <a:t></a:t>
            </a:r>
            <a:r>
              <a:rPr lang="en-US" sz="3200" baseline="30000" dirty="0"/>
              <a:t> minimal discomfort glare</a:t>
            </a:r>
          </a:p>
          <a:p>
            <a:r>
              <a:rPr lang="en-US" sz="3200" baseline="30000" dirty="0"/>
              <a:t>	   (especially re: rearview mirrors)</a:t>
            </a:r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839200" cy="914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Modeling </a:t>
            </a:r>
            <a:r>
              <a:rPr lang="en-US" b="1" dirty="0">
                <a:solidFill>
                  <a:schemeClr val="accent1"/>
                </a:solidFill>
              </a:rPr>
              <a:t>the Magnitude of Glare </a:t>
            </a:r>
            <a:r>
              <a:rPr lang="en-US" b="1" dirty="0" smtClean="0">
                <a:solidFill>
                  <a:schemeClr val="accent1"/>
                </a:solidFill>
              </a:rPr>
              <a:t>Effects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8800" y="1828800"/>
            <a:ext cx="5791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/>
              <a:t>Disability Glare</a:t>
            </a:r>
          </a:p>
          <a:p>
            <a:r>
              <a:rPr lang="en-US" sz="3200" baseline="30000" dirty="0"/>
              <a:t>	Adrian &amp; </a:t>
            </a:r>
            <a:r>
              <a:rPr lang="en-US" sz="3200" baseline="30000" dirty="0" err="1"/>
              <a:t>Bhanji</a:t>
            </a:r>
            <a:r>
              <a:rPr lang="en-US" sz="3200" baseline="30000" dirty="0"/>
              <a:t> (1991) equation</a:t>
            </a:r>
          </a:p>
          <a:p>
            <a:r>
              <a:rPr lang="en-US" sz="3200" baseline="30000" dirty="0"/>
              <a:t>	Relative elevation of contrast threshold</a:t>
            </a:r>
          </a:p>
          <a:p>
            <a:r>
              <a:rPr lang="en-US" sz="3200" baseline="30000" dirty="0"/>
              <a:t> </a:t>
            </a:r>
          </a:p>
          <a:p>
            <a:r>
              <a:rPr lang="en-US" sz="3200" baseline="30000" dirty="0"/>
              <a:t> </a:t>
            </a:r>
          </a:p>
          <a:p>
            <a:r>
              <a:rPr lang="en-US" sz="3200" b="1" u="sng" dirty="0"/>
              <a:t>Discomfort Glare</a:t>
            </a:r>
          </a:p>
          <a:p>
            <a:r>
              <a:rPr lang="en-US" sz="3200" baseline="30000" dirty="0"/>
              <a:t>	</a:t>
            </a:r>
            <a:r>
              <a:rPr lang="en-US" sz="3200" baseline="30000" dirty="0" err="1"/>
              <a:t>deBoer</a:t>
            </a:r>
            <a:r>
              <a:rPr lang="en-US" sz="3200" baseline="30000" dirty="0"/>
              <a:t> Subjective Rating Scale</a:t>
            </a:r>
          </a:p>
          <a:p>
            <a:r>
              <a:rPr lang="en-US" sz="3200" baseline="30000" dirty="0"/>
              <a:t>	Schmidt-</a:t>
            </a:r>
            <a:r>
              <a:rPr lang="en-US" sz="3200" baseline="30000" dirty="0" err="1"/>
              <a:t>Claussen</a:t>
            </a:r>
            <a:r>
              <a:rPr lang="en-US" sz="3200" baseline="30000" dirty="0"/>
              <a:t> &amp; </a:t>
            </a:r>
            <a:r>
              <a:rPr lang="en-US" sz="3200" baseline="30000" dirty="0" err="1"/>
              <a:t>Bindels</a:t>
            </a:r>
            <a:r>
              <a:rPr lang="en-US" sz="3200" baseline="30000" dirty="0"/>
              <a:t> (1974) model</a:t>
            </a:r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Autofit/>
          </a:bodyPr>
          <a:lstStyle/>
          <a:p>
            <a:r>
              <a:rPr lang="en-US" sz="6000" b="1" baseline="30000" dirty="0">
                <a:solidFill>
                  <a:schemeClr val="accent1"/>
                </a:solidFill>
              </a:rPr>
              <a:t>Analytic </a:t>
            </a:r>
            <a:r>
              <a:rPr lang="en-US" sz="6000" b="1" baseline="30000" dirty="0" smtClean="0">
                <a:solidFill>
                  <a:schemeClr val="accent1"/>
                </a:solidFill>
              </a:rPr>
              <a:t>Conditions</a:t>
            </a:r>
            <a:endParaRPr lang="en-US" sz="6000" b="1" dirty="0">
              <a:solidFill>
                <a:schemeClr val="accent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71600" y="1600200"/>
            <a:ext cx="6705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u="sng" baseline="30000" dirty="0"/>
              <a:t>(4) DRL Intensities</a:t>
            </a:r>
            <a:endParaRPr lang="en-US" sz="3600" baseline="30000" dirty="0"/>
          </a:p>
          <a:p>
            <a:r>
              <a:rPr lang="en-US" sz="3600" baseline="30000" dirty="0"/>
              <a:t>	1500, 3000, 5000, 7000 cd</a:t>
            </a:r>
          </a:p>
          <a:p>
            <a:r>
              <a:rPr lang="en-US" sz="3600" baseline="30000" dirty="0"/>
              <a:t>	(Proposed – Current NHTSA Maximum)</a:t>
            </a:r>
          </a:p>
          <a:p>
            <a:r>
              <a:rPr lang="en-US" sz="3600" baseline="30000" dirty="0"/>
              <a:t> </a:t>
            </a:r>
          </a:p>
          <a:p>
            <a:r>
              <a:rPr lang="en-US" sz="3600" baseline="30000" dirty="0"/>
              <a:t> </a:t>
            </a:r>
          </a:p>
          <a:p>
            <a:r>
              <a:rPr lang="en-US" sz="3600" u="sng" baseline="30000" dirty="0"/>
              <a:t>(5) Observation Distances</a:t>
            </a:r>
            <a:endParaRPr lang="en-US" sz="3600" baseline="30000" dirty="0"/>
          </a:p>
          <a:p>
            <a:r>
              <a:rPr lang="en-US" sz="3600" baseline="30000" dirty="0"/>
              <a:t>	20, 40, 60, 80, 100 m</a:t>
            </a:r>
          </a:p>
          <a:p>
            <a:r>
              <a:rPr lang="en-US" sz="3600" baseline="30000" dirty="0"/>
              <a:t> </a:t>
            </a:r>
          </a:p>
          <a:p>
            <a:r>
              <a:rPr lang="en-US" sz="3600" baseline="30000" dirty="0"/>
              <a:t> </a:t>
            </a:r>
          </a:p>
          <a:p>
            <a:r>
              <a:rPr lang="en-US" sz="3600" u="sng" baseline="30000" dirty="0"/>
              <a:t>(6) Driver Light Adaptation States</a:t>
            </a:r>
            <a:endParaRPr lang="en-US" sz="3600" baseline="30000" dirty="0"/>
          </a:p>
          <a:p>
            <a:r>
              <a:rPr lang="en-US" sz="3600" baseline="30000" dirty="0"/>
              <a:t>	1, 50, 100, 500, 1000, 5000</a:t>
            </a:r>
          </a:p>
          <a:p>
            <a:r>
              <a:rPr lang="en-US" sz="3600" baseline="30000" dirty="0"/>
              <a:t>	(Dark-to-Brightest Summer Day)</a:t>
            </a:r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</a:rPr>
              <a:t>Driver Luminance Adaptation States</a:t>
            </a:r>
            <a:endParaRPr lang="en-US" sz="4000" b="1" dirty="0">
              <a:solidFill>
                <a:schemeClr val="accent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1219200"/>
            <a:ext cx="6934200" cy="5345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aseline="30000" dirty="0"/>
              <a:t>	</a:t>
            </a:r>
            <a:r>
              <a:rPr lang="en-US" sz="3200" baseline="30000" dirty="0" smtClean="0"/>
              <a:t>		Adaptation      	Ambient</a:t>
            </a:r>
            <a:endParaRPr lang="en-US" sz="3200" baseline="30000" dirty="0"/>
          </a:p>
          <a:p>
            <a:r>
              <a:rPr lang="en-US" sz="3200" u="sng" baseline="30000" dirty="0" smtClean="0"/>
              <a:t>Time </a:t>
            </a:r>
            <a:r>
              <a:rPr lang="en-US" sz="3200" u="sng" baseline="30000" dirty="0"/>
              <a:t>of Day</a:t>
            </a:r>
            <a:r>
              <a:rPr lang="en-US" sz="3200" baseline="30000" dirty="0"/>
              <a:t>	</a:t>
            </a:r>
            <a:r>
              <a:rPr lang="en-US" sz="3200" baseline="30000" dirty="0" smtClean="0"/>
              <a:t>	</a:t>
            </a:r>
            <a:r>
              <a:rPr lang="en-US" sz="3200" u="sng" baseline="30000" dirty="0" smtClean="0"/>
              <a:t>State</a:t>
            </a:r>
            <a:r>
              <a:rPr lang="en-US" sz="3200" baseline="30000" dirty="0"/>
              <a:t>	</a:t>
            </a:r>
            <a:r>
              <a:rPr lang="en-US" sz="3200" baseline="30000" dirty="0" smtClean="0"/>
              <a:t>	</a:t>
            </a:r>
            <a:r>
              <a:rPr lang="en-US" sz="3200" u="sng" baseline="30000" dirty="0" smtClean="0"/>
              <a:t>Illumination </a:t>
            </a:r>
            <a:endParaRPr lang="en-US" sz="3200" baseline="30000" dirty="0"/>
          </a:p>
          <a:p>
            <a:r>
              <a:rPr lang="en-US" sz="3200" baseline="30000" dirty="0"/>
              <a:t>	</a:t>
            </a:r>
            <a:r>
              <a:rPr lang="en-US" sz="3200" baseline="30000" dirty="0" smtClean="0"/>
              <a:t>		(cd/m2)            	(</a:t>
            </a:r>
            <a:r>
              <a:rPr lang="en-US" sz="3200" baseline="30000" dirty="0"/>
              <a:t>lux)</a:t>
            </a:r>
          </a:p>
          <a:p>
            <a:r>
              <a:rPr lang="en-US" sz="3200" baseline="30000" dirty="0"/>
              <a:t> </a:t>
            </a:r>
          </a:p>
          <a:p>
            <a:r>
              <a:rPr lang="en-US" sz="3200" baseline="30000" dirty="0" smtClean="0"/>
              <a:t>road </a:t>
            </a:r>
            <a:r>
              <a:rPr lang="en-US" sz="3200" baseline="30000" dirty="0"/>
              <a:t>at night	</a:t>
            </a:r>
            <a:r>
              <a:rPr lang="en-US" sz="3200" baseline="30000" dirty="0" smtClean="0"/>
              <a:t>	5</a:t>
            </a:r>
            <a:r>
              <a:rPr lang="en-US" sz="3200" baseline="30000" dirty="0"/>
              <a:t>	</a:t>
            </a:r>
            <a:r>
              <a:rPr lang="en-US" sz="3200" baseline="30000" dirty="0" smtClean="0"/>
              <a:t>	100</a:t>
            </a:r>
            <a:endParaRPr lang="en-US" sz="3200" baseline="30000" dirty="0"/>
          </a:p>
          <a:p>
            <a:r>
              <a:rPr lang="en-US" sz="3200" baseline="30000" dirty="0"/>
              <a:t> </a:t>
            </a:r>
          </a:p>
          <a:p>
            <a:r>
              <a:rPr lang="en-US" sz="3200" baseline="30000" dirty="0" smtClean="0"/>
              <a:t>twilight </a:t>
            </a:r>
            <a:r>
              <a:rPr lang="en-US" sz="3200" baseline="30000" dirty="0"/>
              <a:t>/ </a:t>
            </a:r>
            <a:r>
              <a:rPr lang="en-US" sz="3200" baseline="30000" dirty="0" smtClean="0"/>
              <a:t>dawn		250</a:t>
            </a:r>
            <a:r>
              <a:rPr lang="en-US" sz="3200" baseline="30000" dirty="0"/>
              <a:t>	</a:t>
            </a:r>
            <a:r>
              <a:rPr lang="en-US" sz="3200" baseline="30000" dirty="0" smtClean="0"/>
              <a:t>	5000</a:t>
            </a:r>
            <a:endParaRPr lang="en-US" sz="3200" baseline="30000" dirty="0"/>
          </a:p>
          <a:p>
            <a:r>
              <a:rPr lang="en-US" sz="3200" baseline="30000" dirty="0"/>
              <a:t> </a:t>
            </a:r>
          </a:p>
          <a:p>
            <a:r>
              <a:rPr lang="en-US" sz="3200" baseline="30000" dirty="0" smtClean="0"/>
              <a:t>clear </a:t>
            </a:r>
            <a:r>
              <a:rPr lang="en-US" sz="3200" baseline="30000" dirty="0"/>
              <a:t>winter day	</a:t>
            </a:r>
            <a:r>
              <a:rPr lang="en-US" sz="3200" baseline="30000" dirty="0" smtClean="0"/>
              <a:t>	500-1500</a:t>
            </a:r>
            <a:r>
              <a:rPr lang="en-US" sz="3200" baseline="30000" dirty="0"/>
              <a:t>	</a:t>
            </a:r>
            <a:r>
              <a:rPr lang="en-US" sz="3200" baseline="30000" dirty="0" smtClean="0"/>
              <a:t>10,000-30,000</a:t>
            </a:r>
            <a:endParaRPr lang="en-US" sz="3200" baseline="30000" dirty="0"/>
          </a:p>
          <a:p>
            <a:r>
              <a:rPr lang="en-US" sz="3200" baseline="30000" dirty="0"/>
              <a:t> </a:t>
            </a:r>
          </a:p>
          <a:p>
            <a:r>
              <a:rPr lang="en-US" sz="3200" baseline="30000" dirty="0" smtClean="0"/>
              <a:t>brilliant </a:t>
            </a:r>
            <a:r>
              <a:rPr lang="en-US" sz="3200" baseline="30000" dirty="0"/>
              <a:t>summer day	</a:t>
            </a:r>
            <a:r>
              <a:rPr lang="en-US" sz="3200" baseline="30000" dirty="0" smtClean="0"/>
              <a:t>5000</a:t>
            </a:r>
            <a:r>
              <a:rPr lang="en-US" sz="3200" baseline="30000" dirty="0"/>
              <a:t>	</a:t>
            </a:r>
            <a:r>
              <a:rPr lang="en-US" sz="3200" baseline="30000" dirty="0" smtClean="0"/>
              <a:t>	85,000</a:t>
            </a:r>
            <a:r>
              <a:rPr lang="en-US" sz="3200" baseline="30000" dirty="0"/>
              <a:t>+</a:t>
            </a:r>
          </a:p>
          <a:p>
            <a:r>
              <a:rPr lang="en-US" sz="3200" baseline="30000" dirty="0"/>
              <a:t> </a:t>
            </a:r>
          </a:p>
          <a:p>
            <a:r>
              <a:rPr lang="en-US" sz="3200" baseline="30000" dirty="0"/>
              <a:t> </a:t>
            </a:r>
          </a:p>
          <a:p>
            <a:r>
              <a:rPr lang="en-US" sz="3200" baseline="30000" dirty="0"/>
              <a:t>Luminance (cd/m2) = illumination (lux) * reflectance / p</a:t>
            </a:r>
          </a:p>
          <a:p>
            <a:r>
              <a:rPr lang="en-US" sz="3200" baseline="30000" dirty="0"/>
              <a:t>assumption: average scene reflectance = 0.15</a:t>
            </a:r>
          </a:p>
          <a:p>
            <a:r>
              <a:rPr lang="en-US" sz="3200" baseline="30000" dirty="0" smtClean="0"/>
              <a:t>(</a:t>
            </a:r>
            <a:r>
              <a:rPr lang="en-US" sz="3200" baseline="30000" dirty="0"/>
              <a:t>asphalt road = 0.10,  grass = 0.20</a:t>
            </a:r>
            <a:r>
              <a:rPr lang="en-US" sz="3200" baseline="30000" dirty="0" smtClean="0"/>
              <a:t>)</a:t>
            </a:r>
            <a:endParaRPr lang="en-US" sz="3200" baseline="30000" dirty="0"/>
          </a:p>
        </p:txBody>
      </p:sp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478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Adrian &amp; </a:t>
            </a:r>
            <a:r>
              <a:rPr lang="en-US" b="1" dirty="0" err="1" smtClean="0">
                <a:solidFill>
                  <a:schemeClr val="accent1"/>
                </a:solidFill>
              </a:rPr>
              <a:t>Bhanji</a:t>
            </a:r>
            <a:r>
              <a:rPr lang="en-US" b="1" dirty="0" smtClean="0">
                <a:solidFill>
                  <a:schemeClr val="accent1"/>
                </a:solidFill>
              </a:rPr>
              <a:t> (1991)</a:t>
            </a:r>
            <a:br>
              <a:rPr lang="en-US" b="1" dirty="0" smtClean="0">
                <a:solidFill>
                  <a:schemeClr val="accent1"/>
                </a:solidFill>
              </a:rPr>
            </a:br>
            <a:r>
              <a:rPr lang="en-US" b="1" dirty="0" smtClean="0">
                <a:solidFill>
                  <a:schemeClr val="accent1"/>
                </a:solidFill>
              </a:rPr>
              <a:t>Disability Glare Model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81200"/>
            <a:ext cx="60198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30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215</Words>
  <Application>Microsoft Office PowerPoint</Application>
  <PresentationFormat>On-screen Show (4:3)</PresentationFormat>
  <Paragraphs>128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DRL Induced Glare</vt:lpstr>
      <vt:lpstr>NHTSA Proposed Rulemaking August 7, 1998</vt:lpstr>
      <vt:lpstr>Rational for Proposed Rulemaking</vt:lpstr>
      <vt:lpstr>U.S. DRL Intensity Specification</vt:lpstr>
      <vt:lpstr>PowerPoint Presentation</vt:lpstr>
      <vt:lpstr>Modeling the Magnitude of Glare Effects</vt:lpstr>
      <vt:lpstr>Analytic Conditions</vt:lpstr>
      <vt:lpstr>Driver Luminance Adaptation States</vt:lpstr>
      <vt:lpstr>Adrian &amp; Bhanji (1991) Disability Glare Model</vt:lpstr>
      <vt:lpstr>Influence of Veiling Luminance (Reduction of Retinal Contrast/Visibility)</vt:lpstr>
      <vt:lpstr>Effects of Glare upon Contrast Sensitivity (Due to Veiling Luminance)</vt:lpstr>
      <vt:lpstr>1% Contrast Elevation Factor</vt:lpstr>
      <vt:lpstr>Glare Illumination: Viewing Distance &amp; DRL Intensity</vt:lpstr>
      <vt:lpstr>Disability Glare Drops Rapidly with Increasing Luminance Adaptation</vt:lpstr>
      <vt:lpstr>Discomfort Glare</vt:lpstr>
      <vt:lpstr>Schmidt-Claussen &amp; Bindles (1974) Disability Glare Model</vt:lpstr>
      <vt:lpstr>deBoer Discomfort Glare DRL=1500 cd; Changing Adaptation Level</vt:lpstr>
      <vt:lpstr>deBoer Discomfort Glare DRL=3000 cd; Changing Adaptation Level</vt:lpstr>
      <vt:lpstr>deBoer Discomfort Glare DRL=5000 cd; Changing Adaptation Level</vt:lpstr>
      <vt:lpstr>deBoer Discomfort Glare DRL=7000 cd; Changing Adaptation Level</vt:lpstr>
      <vt:lpstr>Saturn Special Case Alternator Over voltage =&gt; 10,000 cd</vt:lpstr>
      <vt:lpstr>DRL Discomfort Borderlines</vt:lpstr>
      <vt:lpstr>European Glare Sensitivity?</vt:lpstr>
      <vt:lpstr>DRL Intensity &gt; 2000 cd Small Gains in Visibility Large Increases in Discomfort</vt:lpstr>
    </vt:vector>
  </TitlesOfParts>
  <Company>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Schieber, Frank</dc:creator>
  <cp:lastModifiedBy>Schieber, Frank</cp:lastModifiedBy>
  <cp:revision>28</cp:revision>
  <dcterms:created xsi:type="dcterms:W3CDTF">2013-04-15T18:31:11Z</dcterms:created>
  <dcterms:modified xsi:type="dcterms:W3CDTF">2013-04-16T14:10:32Z</dcterms:modified>
</cp:coreProperties>
</file>